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embeddings/Microsoft_Equation10.bin" ContentType="application/vnd.openxmlformats-officedocument.oleObject"/>
  <Override PartName="/ppt/slides/slide47.xml" ContentType="application/vnd.openxmlformats-officedocument.presentationml.slide+xml"/>
  <Override PartName="/ppt/embeddings/Microsoft_Equation20.bin" ContentType="application/vnd.openxmlformats-officedocument.oleObject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embeddings/Microsoft_Equation16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46.xml" ContentType="application/vnd.openxmlformats-officedocument.presentationml.notesSlide+xml"/>
  <Override PartName="/ppt/embeddings/Microsoft_Equation11.bin" ContentType="application/vnd.openxmlformats-officedocument.oleObject"/>
  <Override PartName="/ppt/slides/slide48.xml" ContentType="application/vnd.openxmlformats-officedocument.presentationml.slide+xml"/>
  <Override PartName="/ppt/embeddings/Microsoft_Equation21.bin" ContentType="application/vnd.openxmlformats-officedocument.oleObject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embeddings/Microsoft_Equation17.bin" ContentType="application/vnd.openxmlformats-officedocument.oleObject"/>
  <Override PartName="/ppt/embeddings/Microsoft_Equation26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Override PartName="/ppt/notesSlides/notesSlide41.xml" ContentType="application/vnd.openxmlformats-officedocument.presentationml.notesSlide+xml"/>
  <Override PartName="/ppt/slideLayouts/slideLayout6.xml" ContentType="application/vnd.openxmlformats-officedocument.presentationml.slideLayout+xml"/>
  <Default Extension="xml" ContentType="application/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embeddings/Microsoft_Equation12.bin" ContentType="application/vnd.openxmlformats-officedocument.oleObject"/>
  <Override PartName="/ppt/slides/slide49.xml" ContentType="application/vnd.openxmlformats-officedocument.presentationml.slide+xml"/>
  <Override PartName="/ppt/embeddings/Microsoft_Equation22.bin" ContentType="application/vnd.openxmlformats-officedocument.oleObject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embeddings/Microsoft_Equation18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Override PartName="/ppt/notesSlides/notesSlide42.xml" ContentType="application/vnd.openxmlformats-officedocument.presentationml.notesSlide+xml"/>
  <Override PartName="/ppt/slideLayouts/slideLayout7.xml" ContentType="application/vnd.openxmlformats-officedocument.presentationml.slideLayout+xml"/>
  <Default Extension="png" ContentType="image/png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Layouts/slideLayout1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Layouts/slideLayout21.xml" ContentType="application/vnd.openxmlformats-officedocument.presentationml.slideLayout+xml"/>
  <Override PartName="/ppt/notesSlides/notesSlide48.xml" ContentType="application/vnd.openxmlformats-officedocument.presentationml.notesSlide+xml"/>
  <Override PartName="/ppt/embeddings/Microsoft_Equation13.bin" ContentType="application/vnd.openxmlformats-officedocument.oleObject"/>
  <Override PartName="/ppt/embeddings/Microsoft_Equation23.bin" ContentType="application/vnd.openxmlformats-officedocument.oleObject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rels" ContentType="application/vnd.openxmlformats-package.relationships+xml"/>
  <Override PartName="/ppt/notesSlides/notesSlide34.xml" ContentType="application/vnd.openxmlformats-officedocument.presentationml.notes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embeddings/Microsoft_Equation7.bin" ContentType="application/vnd.openxmlformats-officedocument.oleObject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notesSlides/notesSlide49.xml" ContentType="application/vnd.openxmlformats-officedocument.presentationml.notesSlide+xml"/>
  <Override PartName="/ppt/embeddings/Microsoft_Equation24.bin" ContentType="application/vnd.openxmlformats-officedocument.oleObject"/>
  <Override PartName="/ppt/slideLayouts/slideLayout19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slideLayouts/slideLayout14.xml" ContentType="application/vnd.openxmlformats-officedocument.presentationml.slideLayout+xml"/>
  <Override PartName="/ppt/embeddings/Microsoft_Equation8.bin" ContentType="application/vnd.openxmlformats-officedocument.oleObject"/>
  <Override PartName="/ppt/notesSlides/notesSlide1.xml" ContentType="application/vnd.openxmlformats-officedocument.presentationml.notesSlide+xml"/>
  <Override PartName="/ppt/embeddings/Microsoft_Equation15.bin" ContentType="application/vnd.openxmlformats-officedocument.oleObject"/>
  <Override PartName="/ppt/embeddings/Microsoft_Equation25.bin" ContentType="application/vnd.openxmlformats-officedocument.oleObject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</p:sldMasterIdLst>
  <p:notesMasterIdLst>
    <p:notesMasterId r:id="rId52"/>
  </p:notesMasterIdLst>
  <p:sldIdLst>
    <p:sldId id="256" r:id="rId3"/>
    <p:sldId id="297" r:id="rId4"/>
    <p:sldId id="318" r:id="rId5"/>
    <p:sldId id="269" r:id="rId6"/>
    <p:sldId id="287" r:id="rId7"/>
    <p:sldId id="258" r:id="rId8"/>
    <p:sldId id="259" r:id="rId9"/>
    <p:sldId id="298" r:id="rId10"/>
    <p:sldId id="299" r:id="rId11"/>
    <p:sldId id="319" r:id="rId12"/>
    <p:sldId id="306" r:id="rId13"/>
    <p:sldId id="291" r:id="rId14"/>
    <p:sldId id="292" r:id="rId15"/>
    <p:sldId id="293" r:id="rId16"/>
    <p:sldId id="294" r:id="rId17"/>
    <p:sldId id="295" r:id="rId18"/>
    <p:sldId id="307" r:id="rId19"/>
    <p:sldId id="308" r:id="rId20"/>
    <p:sldId id="313" r:id="rId21"/>
    <p:sldId id="320" r:id="rId22"/>
    <p:sldId id="321" r:id="rId23"/>
    <p:sldId id="322" r:id="rId24"/>
    <p:sldId id="310" r:id="rId25"/>
    <p:sldId id="265" r:id="rId26"/>
    <p:sldId id="323" r:id="rId27"/>
    <p:sldId id="260" r:id="rId28"/>
    <p:sldId id="272" r:id="rId29"/>
    <p:sldId id="274" r:id="rId30"/>
    <p:sldId id="288" r:id="rId31"/>
    <p:sldId id="263" r:id="rId32"/>
    <p:sldId id="275" r:id="rId33"/>
    <p:sldId id="273" r:id="rId34"/>
    <p:sldId id="311" r:id="rId35"/>
    <p:sldId id="324" r:id="rId36"/>
    <p:sldId id="315" r:id="rId37"/>
    <p:sldId id="276" r:id="rId38"/>
    <p:sldId id="277" r:id="rId39"/>
    <p:sldId id="312" r:id="rId40"/>
    <p:sldId id="279" r:id="rId41"/>
    <p:sldId id="317" r:id="rId42"/>
    <p:sldId id="316" r:id="rId43"/>
    <p:sldId id="280" r:id="rId44"/>
    <p:sldId id="285" r:id="rId45"/>
    <p:sldId id="284" r:id="rId46"/>
    <p:sldId id="282" r:id="rId47"/>
    <p:sldId id="286" r:id="rId48"/>
    <p:sldId id="289" r:id="rId49"/>
    <p:sldId id="257" r:id="rId50"/>
    <p:sldId id="300" r:id="rId51"/>
  </p:sldIdLst>
  <p:sldSz cx="9144000" cy="6858000" type="screen4x3"/>
  <p:notesSz cx="6858000" cy="9144000"/>
  <p:custShowLst>
    <p:custShow name="Présentation standard" id="0">
      <p:sldLst>
        <p:sld r:id="rId3"/>
      </p:sldLst>
    </p:custShow>
  </p:custShowLst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45" autoAdjust="0"/>
    <p:restoredTop sz="94598" autoAdjust="0"/>
  </p:normalViewPr>
  <p:slideViewPr>
    <p:cSldViewPr>
      <p:cViewPr varScale="1">
        <p:scale>
          <a:sx n="105" d="100"/>
          <a:sy n="105" d="100"/>
        </p:scale>
        <p:origin x="-976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image" Target="../media/image16.wmf"/><Relationship Id="rId3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image" Target="../media/image18.wmf"/><Relationship Id="rId2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Relationship Id="rId3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4.wmf"/><Relationship Id="rId1" Type="http://schemas.openxmlformats.org/officeDocument/2006/relationships/image" Target="../media/image36.wmf"/><Relationship Id="rId2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Relationship Id="rId3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-108" charset="0"/>
              <a:buNone/>
              <a:defRPr/>
            </a:pPr>
            <a:endParaRPr lang="en-US">
              <a:latin typeface="Times New Roman" pitchFamily="-108" charset="0"/>
              <a:ea typeface="+mn-ea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-108" charset="0"/>
              <a:buNone/>
              <a:defRPr/>
            </a:pPr>
            <a:endParaRPr lang="en-US">
              <a:latin typeface="Times New Roman" pitchFamily="-108" charset="0"/>
              <a:ea typeface="+mn-ea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-108" charset="0"/>
              <a:buNone/>
              <a:defRPr/>
            </a:pPr>
            <a:endParaRPr lang="en-US">
              <a:latin typeface="Times New Roman" pitchFamily="-108" charset="0"/>
              <a:ea typeface="+mn-ea"/>
            </a:endParaRPr>
          </a:p>
        </p:txBody>
      </p:sp>
      <p:sp>
        <p:nvSpPr>
          <p:cNvPr id="25605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-108" charset="0"/>
              <a:buNone/>
              <a:defRPr/>
            </a:pPr>
            <a:endParaRPr lang="en-US">
              <a:latin typeface="Times New Roman" pitchFamily="-108" charset="0"/>
              <a:ea typeface="+mn-ea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3FE5DEE3-EDA5-4AEB-B0DE-EC9D07750764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8" charset="0"/>
        <a:ea typeface="ＭＳ Ｐゴシック" charset="-128"/>
        <a:cs typeface="ＭＳ Ｐゴシック" charset="-128"/>
      </a:defRPr>
    </a:lvl1pPr>
    <a:lvl2pPr marL="37931725" indent="-37474525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-108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8" charset="0"/>
      <a:defRPr sz="1200" kern="1200">
        <a:solidFill>
          <a:srgbClr val="000000"/>
        </a:solidFill>
        <a:latin typeface="Times New Roman" pitchFamily="-108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8" charset="0"/>
      <a:defRPr sz="1200" kern="1200">
        <a:solidFill>
          <a:srgbClr val="000000"/>
        </a:solidFill>
        <a:latin typeface="Times New Roman" pitchFamily="-108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08" charset="0"/>
      <a:defRPr sz="1200" kern="1200">
        <a:solidFill>
          <a:srgbClr val="000000"/>
        </a:solidFill>
        <a:latin typeface="Times New Roman" pitchFamily="-108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CD4B536-9D13-42F0-BCAB-C565D3C01A27}" type="slidenum">
              <a:rPr lang="fr-FR"/>
              <a:pPr/>
              <a:t>1</a:t>
            </a:fld>
            <a:endParaRPr lang="fr-FR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6BEBB52-D25C-492A-90CF-00B90AADC4F5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71CB2AF-F229-4DC5-8C1C-7D94CA3A5E99}" type="slidenum">
              <a:rPr lang="fr-FR"/>
              <a:pPr/>
              <a:t>10</a:t>
            </a:fld>
            <a:endParaRPr lang="fr-FR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750BC3C-0B85-4851-878B-A6F1383015B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9A863E-6D00-4B56-8C25-3E51B4FF2067}" type="slidenum">
              <a:rPr lang="fr-FR"/>
              <a:pPr/>
              <a:t>11</a:t>
            </a:fld>
            <a:endParaRPr lang="fr-FR"/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EC8D3E5-D3BC-40A9-91DB-DD4F8CE19D48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8C0F74B-E8F3-4727-87EA-069637BF6434}" type="slidenum">
              <a:rPr lang="fr-FR"/>
              <a:pPr/>
              <a:t>12</a:t>
            </a:fld>
            <a:endParaRPr lang="fr-FR"/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D6A837-3250-42A1-9C11-EF0DC57AE0CB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5449423-B4B0-4873-A64D-92A689C65809}" type="slidenum">
              <a:rPr lang="fr-FR"/>
              <a:pPr/>
              <a:t>13</a:t>
            </a:fld>
            <a:endParaRPr lang="fr-FR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0D15EA7-E34E-4B63-A441-A09FF8FB3375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398D50-8D8B-41D9-8900-2D304B363CF8}" type="slidenum">
              <a:rPr lang="fr-FR"/>
              <a:pPr/>
              <a:t>14</a:t>
            </a:fld>
            <a:endParaRPr lang="fr-FR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00BD5DD-ABC9-40D5-AC13-10CADED4A3BB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A781450-6437-464F-9E8F-4209014D9DD3}" type="slidenum">
              <a:rPr lang="fr-FR"/>
              <a:pPr/>
              <a:t>15</a:t>
            </a:fld>
            <a:endParaRPr lang="fr-FR"/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61BCA41-5C11-426E-AF2B-7ED1A2C9F77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41DADE1-24CC-4266-9472-AC1E721CB687}" type="slidenum">
              <a:rPr lang="fr-FR"/>
              <a:pPr/>
              <a:t>16</a:t>
            </a:fld>
            <a:endParaRPr lang="fr-FR"/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5344DD9-9510-4318-80E2-5DF1106836D7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25207A-73B6-4807-B9D3-80B87CB3E22C}" type="slidenum">
              <a:rPr lang="fr-FR"/>
              <a:pPr/>
              <a:t>17</a:t>
            </a:fld>
            <a:endParaRPr lang="fr-FR"/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2302914-E4CC-4AA1-B6F7-A5B6B70AD9A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2241559-4D2B-4048-B0B7-1E5171DD3F87}" type="slidenum">
              <a:rPr lang="fr-FR"/>
              <a:pPr/>
              <a:t>18</a:t>
            </a:fld>
            <a:endParaRPr lang="fr-FR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BE522D1-6AD6-4EAB-A765-79A26F9F0E15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921FCD-DC68-4747-B25C-8FB4BFDB7D15}" type="slidenum">
              <a:rPr lang="fr-FR"/>
              <a:pPr/>
              <a:t>19</a:t>
            </a:fld>
            <a:endParaRPr lang="fr-FR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D94B34E-B160-4BE7-AF2E-24ABB1B5FCC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66E6E46-92E5-4A8B-988F-DFF8331F88D9}" type="slidenum">
              <a:rPr lang="fr-FR"/>
              <a:pPr/>
              <a:t>2</a:t>
            </a:fld>
            <a:endParaRPr lang="fr-FR"/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B76722E-3D2E-4DFC-A662-35F78E21DF36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921FCD-DC68-4747-B25C-8FB4BFDB7D15}" type="slidenum">
              <a:rPr lang="fr-FR"/>
              <a:pPr/>
              <a:t>20</a:t>
            </a:fld>
            <a:endParaRPr lang="fr-FR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D94B34E-B160-4BE7-AF2E-24ABB1B5FCC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921FCD-DC68-4747-B25C-8FB4BFDB7D15}" type="slidenum">
              <a:rPr lang="fr-FR"/>
              <a:pPr/>
              <a:t>21</a:t>
            </a:fld>
            <a:endParaRPr lang="fr-FR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D94B34E-B160-4BE7-AF2E-24ABB1B5FCC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71CB2AF-F229-4DC5-8C1C-7D94CA3A5E99}" type="slidenum">
              <a:rPr lang="fr-FR"/>
              <a:pPr/>
              <a:t>22</a:t>
            </a:fld>
            <a:endParaRPr lang="fr-FR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750BC3C-0B85-4851-878B-A6F1383015B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153A006-16B4-4AA5-9133-ABBDBF7B4229}" type="slidenum">
              <a:rPr lang="fr-FR"/>
              <a:pPr/>
              <a:t>23</a:t>
            </a:fld>
            <a:endParaRPr lang="fr-FR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151D5DA-DE7C-427A-8812-097F3314293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6861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D1F6FE-12B0-4D3E-AB8B-1F2F1FEBD9E8}" type="slidenum">
              <a:rPr lang="fr-FR"/>
              <a:pPr/>
              <a:t>24</a:t>
            </a:fld>
            <a:endParaRPr lang="fr-FR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CC2BE0-FD21-45CE-8307-40673B8A9BD4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24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4D1F6FE-12B0-4D3E-AB8B-1F2F1FEBD9E8}" type="slidenum">
              <a:rPr lang="fr-FR"/>
              <a:pPr/>
              <a:t>25</a:t>
            </a:fld>
            <a:endParaRPr lang="fr-FR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4CC2BE0-FD21-45CE-8307-40673B8A9BD4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25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06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EB85829-27B4-42BC-A260-28E8C82FEF74}" type="slidenum">
              <a:rPr lang="fr-FR"/>
              <a:pPr/>
              <a:t>26</a:t>
            </a:fld>
            <a:endParaRPr lang="fr-FR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F791C28F-4563-4034-9D7B-A61337946233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E19FCA2-B407-44EC-B1F4-B998D2AEF623}" type="slidenum">
              <a:rPr lang="fr-FR"/>
              <a:pPr/>
              <a:t>27</a:t>
            </a:fld>
            <a:endParaRPr lang="fr-FR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49A7218-E4BC-4E4A-BDA4-A15577D2F69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465A7F9-6F98-47AF-A55D-8005FE21CC82}" type="slidenum">
              <a:rPr lang="fr-FR"/>
              <a:pPr/>
              <a:t>28</a:t>
            </a:fld>
            <a:endParaRPr lang="fr-FR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48B7FE2-5CC3-4C54-8BCF-F5A7F06061A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28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90F4EB9-D3A0-4BBF-9C54-7B707C5AC300}" type="slidenum">
              <a:rPr lang="fr-FR"/>
              <a:pPr/>
              <a:t>29</a:t>
            </a:fld>
            <a:endParaRPr lang="fr-FR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FF7C1CA-FDFE-4ACF-9735-B35F820AAB78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29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AA1503-99F0-40E5-B58F-43E81329118D}" type="slidenum">
              <a:rPr lang="fr-FR"/>
              <a:pPr/>
              <a:t>3</a:t>
            </a:fld>
            <a:endParaRPr lang="fr-FR"/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312B758-1983-4C09-8554-16D565F91CF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E62013F-22EE-403D-BD1E-DE2993B2E4D3}" type="slidenum">
              <a:rPr lang="fr-FR"/>
              <a:pPr/>
              <a:t>30</a:t>
            </a:fld>
            <a:endParaRPr lang="fr-FR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BE22FE1-E3F2-4AC0-9522-E7E92C3FFAA2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090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3FBA1B-89A3-457E-B164-EBC3552ED95C}" type="slidenum">
              <a:rPr lang="fr-FR"/>
              <a:pPr/>
              <a:t>31</a:t>
            </a:fld>
            <a:endParaRPr lang="fr-FR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B5D6BF9-B6C8-43C1-9593-19915EFCE6EB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9725BC-642D-43B0-9CAF-6846C841627F}" type="slidenum">
              <a:rPr lang="fr-FR"/>
              <a:pPr/>
              <a:t>32</a:t>
            </a:fld>
            <a:endParaRPr lang="fr-FR"/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B2D6E46-EDEA-4755-8F58-B8BBD0C83557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A17DF3-A1C3-4D1D-BFB2-F08138E35784}" type="slidenum">
              <a:rPr lang="fr-FR"/>
              <a:pPr/>
              <a:t>33</a:t>
            </a:fld>
            <a:endParaRPr lang="fr-FR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360FA26-B9BA-460E-AB64-6EC809A1647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A17DF3-A1C3-4D1D-BFB2-F08138E35784}" type="slidenum">
              <a:rPr lang="fr-FR"/>
              <a:pPr/>
              <a:t>34</a:t>
            </a:fld>
            <a:endParaRPr lang="fr-FR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360FA26-B9BA-460E-AB64-6EC809A1647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34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704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B5A89F4-D5B5-4A50-A8F9-2C169A0C747B}" type="slidenum">
              <a:rPr lang="fr-FR"/>
              <a:pPr/>
              <a:t>35</a:t>
            </a:fld>
            <a:endParaRPr lang="fr-FR"/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8BE8A95-8761-4713-8A6F-3A03327D2A7E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35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8909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5D7525D-DADC-43CE-983E-8C9FAFE22707}" type="slidenum">
              <a:rPr lang="fr-FR"/>
              <a:pPr/>
              <a:t>36</a:t>
            </a:fld>
            <a:endParaRPr lang="fr-FR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507D2AB-626B-413C-8385-7984AC2477A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9114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B1E9BF-5CE3-4C46-BF30-9ECC2D256CD3}" type="slidenum">
              <a:rPr lang="fr-FR"/>
              <a:pPr/>
              <a:t>37</a:t>
            </a:fld>
            <a:endParaRPr lang="fr-FR"/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26DE55C-4A1E-49B7-9862-B737DD8350DB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9318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77B1088-9E34-4452-A53A-5971F4348737}" type="slidenum">
              <a:rPr lang="fr-FR"/>
              <a:pPr/>
              <a:t>38</a:t>
            </a:fld>
            <a:endParaRPr lang="fr-FR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3E3D36E-A5FA-44F7-962E-B90E7EF92DC0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38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09F8937-82B3-4E32-A1B0-56867C786CCC}" type="slidenum">
              <a:rPr lang="fr-FR"/>
              <a:pPr/>
              <a:t>39</a:t>
            </a:fld>
            <a:endParaRPr lang="fr-FR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C2A5919-9072-426B-842F-3389454349EC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39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46E8AB8-B69E-46D2-BD8E-DB22D2FDAC2B}" type="slidenum">
              <a:rPr lang="fr-FR"/>
              <a:pPr/>
              <a:t>4</a:t>
            </a:fld>
            <a:endParaRPr lang="fr-FR"/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0B6E4D9-A1C9-4B91-BC04-A1D5AD34A13B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49F635-27BE-4549-B1D5-650178A7D832}" type="slidenum">
              <a:rPr lang="fr-FR"/>
              <a:pPr/>
              <a:t>40</a:t>
            </a:fld>
            <a:endParaRPr lang="fr-FR"/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F6BD1A4-8546-48A4-B088-2C8F88AA8835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40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8BAF131-7EA8-475C-833B-35965887034B}" type="slidenum">
              <a:rPr lang="fr-FR"/>
              <a:pPr/>
              <a:t>41</a:t>
            </a:fld>
            <a:endParaRPr lang="fr-FR"/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FE327FD-C8C7-4C13-8DC6-18F51520E593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41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9F1F03-2137-4F7A-870E-2DDED6A952FF}" type="slidenum">
              <a:rPr lang="fr-FR"/>
              <a:pPr/>
              <a:t>42</a:t>
            </a:fld>
            <a:endParaRPr lang="fr-FR"/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1A46C77-6D29-47C6-88B4-D458E52BD3F6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42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2473AE4-3FE1-4A36-9C93-14A60CD5912D}" type="slidenum">
              <a:rPr lang="fr-FR"/>
              <a:pPr/>
              <a:t>43</a:t>
            </a:fld>
            <a:endParaRPr lang="fr-FR"/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76CA0A1-BDD4-4AC2-A74F-EA8C0A705574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43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7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337ED3-A917-4EA3-BBE1-CDC22A1D485B}" type="slidenum">
              <a:rPr lang="fr-FR"/>
              <a:pPr/>
              <a:t>44</a:t>
            </a:fld>
            <a:endParaRPr lang="fr-FR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689BB1-F2D3-4CD2-A577-A878524F384D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44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7D89ACD-A77B-49EC-AF41-D1CD28E1888A}" type="slidenum">
              <a:rPr lang="fr-FR"/>
              <a:pPr/>
              <a:t>45</a:t>
            </a:fld>
            <a:endParaRPr lang="fr-FR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4D92F51-4B53-4A6C-A40B-F20880840ED7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45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1162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66E3B78-E315-41B8-A320-852898487DF5}" type="slidenum">
              <a:rPr lang="fr-FR"/>
              <a:pPr/>
              <a:t>46</a:t>
            </a:fld>
            <a:endParaRPr lang="fr-FR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E88FED9-3CDF-4EB8-9875-2B412B853928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1571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23C915-0A8A-4C34-A441-C29861D105C0}" type="slidenum">
              <a:rPr lang="fr-FR"/>
              <a:pPr/>
              <a:t>47</a:t>
            </a:fld>
            <a:endParaRPr lang="fr-FR"/>
          </a:p>
        </p:txBody>
      </p:sp>
      <p:sp>
        <p:nvSpPr>
          <p:cNvPr id="11776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88F513-5FCE-4991-A5EC-96E296C0C132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1776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E69FD0-033F-4CF0-A52D-7F53AA7C9AD0}" type="slidenum">
              <a:rPr lang="fr-FR"/>
              <a:pPr/>
              <a:t>48</a:t>
            </a:fld>
            <a:endParaRPr lang="fr-FR"/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461EDA-E364-4924-AD7A-B37BD62E6C4F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48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1981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16DBF1C-16F2-4C56-98CF-F7710E7F04A9}" type="slidenum">
              <a:rPr lang="fr-FR"/>
              <a:pPr/>
              <a:t>49</a:t>
            </a:fld>
            <a:endParaRPr lang="fr-FR"/>
          </a:p>
        </p:txBody>
      </p:sp>
      <p:sp>
        <p:nvSpPr>
          <p:cNvPr id="1218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8989F9A-8FC8-4804-B472-547A4378642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49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1218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C872E60-2604-4DC8-878B-D40171662BE6}" type="slidenum">
              <a:rPr lang="fr-FR"/>
              <a:pPr/>
              <a:t>5</a:t>
            </a:fld>
            <a:endParaRPr lang="fr-FR"/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75005BB-CF73-4393-AD07-57A182F7E78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71CB2AF-F229-4DC5-8C1C-7D94CA3A5E99}" type="slidenum">
              <a:rPr lang="fr-FR"/>
              <a:pPr/>
              <a:t>6</a:t>
            </a:fld>
            <a:endParaRPr lang="fr-FR"/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750BC3C-0B85-4851-878B-A6F1383015B1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6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2ECD74-B860-4AE4-BFD7-F86AEAC63909}" type="slidenum">
              <a:rPr lang="fr-FR"/>
              <a:pPr/>
              <a:t>7</a:t>
            </a:fld>
            <a:endParaRPr lang="fr-FR"/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B4EDAD9-7722-4B88-9143-A19CC35A4DA4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7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3BED3A4-D63D-40A8-BB54-4C17FC04A41E}" type="slidenum">
              <a:rPr lang="fr-FR"/>
              <a:pPr/>
              <a:t>8</a:t>
            </a:fld>
            <a:endParaRPr lang="fr-FR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A6AF4E6-4576-4CF8-9BF4-691497367BC6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4DC57BA-4348-44BD-AF89-630D1D56C440}" type="slidenum">
              <a:rPr lang="fr-FR"/>
              <a:pPr/>
              <a:t>9</a:t>
            </a:fld>
            <a:endParaRPr lang="fr-FR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9F95C1A-73CC-42A9-AA81-1EFB9AFFCD89}" type="slidenum">
              <a:rPr lang="fr-FR" sz="120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fr-FR" sz="1200">
              <a:solidFill>
                <a:srgbClr val="000000"/>
              </a:solidFill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74863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076950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98600"/>
            <a:ext cx="4075113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3" y="1498600"/>
            <a:ext cx="4076700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Palatino Linotype" pitchFamily="18" charset="0"/>
              </a:defRPr>
            </a:lvl1pPr>
            <a:lvl2pPr>
              <a:defRPr sz="1900">
                <a:solidFill>
                  <a:schemeClr val="tx1"/>
                </a:solidFill>
                <a:latin typeface="Palatino Linotype" pitchFamily="18" charset="0"/>
              </a:defRPr>
            </a:lvl2pPr>
            <a:lvl3pPr>
              <a:defRPr sz="1800">
                <a:solidFill>
                  <a:schemeClr val="tx1"/>
                </a:solidFill>
                <a:latin typeface="Palatino Linotype" pitchFamily="18" charset="0"/>
              </a:defRPr>
            </a:lvl3pPr>
            <a:lvl4pPr>
              <a:defRPr sz="1700">
                <a:solidFill>
                  <a:schemeClr val="tx1"/>
                </a:solidFill>
                <a:latin typeface="Palatino Linotype" pitchFamily="18" charset="0"/>
              </a:defRPr>
            </a:lvl4pPr>
            <a:lvl5pPr>
              <a:defRPr sz="1600">
                <a:solidFill>
                  <a:schemeClr val="tx1"/>
                </a:solidFill>
                <a:latin typeface="Palatino Linotype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74863" cy="601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6076950" cy="601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98600"/>
            <a:ext cx="4075113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3313" y="1498600"/>
            <a:ext cx="4076700" cy="4519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9786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98600"/>
            <a:ext cx="8304213" cy="451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8839200" y="152400"/>
            <a:ext cx="180975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50DC157-E573-424C-81D0-D89481A558C1}" type="slidenum">
              <a:rPr lang="fr-FR" sz="1100">
                <a:solidFill>
                  <a:srgbClr val="FFFFFF"/>
                </a:solidFill>
                <a:latin typeface="Arial" charset="0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fr-FR" sz="11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126163"/>
            <a:ext cx="9144000" cy="731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839200" y="152400"/>
            <a:ext cx="180975" cy="22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64F7398-3618-4746-9C75-87B38C42E643}" type="slidenum">
              <a:rPr lang="fr-FR" sz="1100">
                <a:solidFill>
                  <a:srgbClr val="FFFFFF"/>
                </a:solidFill>
                <a:latin typeface="Arial" charset="0"/>
              </a:rPr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fr-FR" sz="11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416300"/>
            <a:ext cx="9144000" cy="344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829786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331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98600"/>
            <a:ext cx="8304213" cy="451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3200">
          <a:solidFill>
            <a:srgbClr val="FFFFFF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ts val="1175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1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jpeg"/><Relationship Id="rId12" Type="http://schemas.openxmlformats.org/officeDocument/2006/relationships/image" Target="../media/image31.jpeg"/><Relationship Id="rId13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Microsoft_Equation9.bin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3.bin"/><Relationship Id="rId6" Type="http://schemas.openxmlformats.org/officeDocument/2006/relationships/oleObject" Target="../embeddings/Microsoft_Equation14.bin"/><Relationship Id="rId7" Type="http://schemas.openxmlformats.org/officeDocument/2006/relationships/oleObject" Target="../embeddings/Microsoft_Equation15.bin"/><Relationship Id="rId8" Type="http://schemas.openxmlformats.org/officeDocument/2006/relationships/oleObject" Target="../embeddings/Microsoft_Equation16.bin"/><Relationship Id="rId9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quation17.bin"/><Relationship Id="rId5" Type="http://schemas.openxmlformats.org/officeDocument/2006/relationships/oleObject" Target="../embeddings/Microsoft_Equation18.bin"/><Relationship Id="rId6" Type="http://schemas.openxmlformats.org/officeDocument/2006/relationships/oleObject" Target="../embeddings/Microsoft_Equation19.bin"/><Relationship Id="rId7" Type="http://schemas.openxmlformats.org/officeDocument/2006/relationships/oleObject" Target="../embeddings/Microsoft_Equation20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d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df"/><Relationship Id="rId4" Type="http://schemas.openxmlformats.org/officeDocument/2006/relationships/image" Target="../media/image51.png"/><Relationship Id="rId5" Type="http://schemas.openxmlformats.org/officeDocument/2006/relationships/image" Target="../media/image52.pdf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df"/><Relationship Id="rId4" Type="http://schemas.openxmlformats.org/officeDocument/2006/relationships/image" Target="../media/image56.png"/><Relationship Id="rId5" Type="http://schemas.openxmlformats.org/officeDocument/2006/relationships/image" Target="../media/image57.pdf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Microsoft_Equation21.bin"/><Relationship Id="rId5" Type="http://schemas.openxmlformats.org/officeDocument/2006/relationships/oleObject" Target="../embeddings/Microsoft_Equation22.bin"/><Relationship Id="rId6" Type="http://schemas.openxmlformats.org/officeDocument/2006/relationships/image" Target="../media/image6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69.png"/><Relationship Id="rId5" Type="http://schemas.openxmlformats.org/officeDocument/2006/relationships/oleObject" Target="../embeddings/Microsoft_Equation23.bin"/><Relationship Id="rId6" Type="http://schemas.openxmlformats.org/officeDocument/2006/relationships/oleObject" Target="../embeddings/Microsoft_Equation24.bin"/><Relationship Id="rId7" Type="http://schemas.openxmlformats.org/officeDocument/2006/relationships/oleObject" Target="../embeddings/Microsoft_Equation25.bin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86.png"/><Relationship Id="rId5" Type="http://schemas.openxmlformats.org/officeDocument/2006/relationships/oleObject" Target="../embeddings/Microsoft_Equation2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Equation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Microsoft_Equation5.bin"/><Relationship Id="rId5" Type="http://schemas.openxmlformats.org/officeDocument/2006/relationships/oleObject" Target="../embeddings/Microsoft_Equation6.bin"/><Relationship Id="rId6" Type="http://schemas.openxmlformats.org/officeDocument/2006/relationships/oleObject" Target="../embeddings/Microsoft_Equation7.bin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3124200" cy="343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3124200" y="344488"/>
            <a:ext cx="5943600" cy="2773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 Linotype" pitchFamily="18" charset="0"/>
              </a:rPr>
              <a:t>Metric learning approaches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 Linotype" pitchFamily="18" charset="0"/>
              </a:rPr>
              <a:t>for image annotation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 Linotype" pitchFamily="18" charset="0"/>
              </a:rPr>
              <a:t>and face recognition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000000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Palatino Linotype" pitchFamily="18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Palatino Linotype" pitchFamily="18" charset="0"/>
              </a:rPr>
              <a:t>Jakob</a:t>
            </a:r>
            <a:r>
              <a:rPr lang="en-US" sz="2800" dirty="0">
                <a:solidFill>
                  <a:srgbClr val="000000"/>
                </a:solidFill>
                <a:latin typeface="Palatino Linotype" pitchFamily="18" charset="0"/>
              </a:rPr>
              <a:t> Verbeek</a:t>
            </a:r>
            <a:r>
              <a:rPr lang="fr-FR" dirty="0">
                <a:solidFill>
                  <a:srgbClr val="000000"/>
                </a:solidFill>
                <a:latin typeface="Palatino Linotype" pitchFamily="18" charset="0"/>
              </a:rPr>
              <a:t/>
            </a:r>
            <a:br>
              <a:rPr lang="fr-FR" dirty="0">
                <a:solidFill>
                  <a:srgbClr val="000000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000000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000000"/>
                </a:solidFill>
                <a:latin typeface="Palatino Linotype" pitchFamily="18" charset="0"/>
              </a:rPr>
              <a:t>LEAR Team, INRIA Grenoble, France</a:t>
            </a:r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9144000" cy="343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4481513" y="4905375"/>
            <a:ext cx="180975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>
                <a:solidFill>
                  <a:srgbClr val="FFFFFF"/>
                </a:solidFill>
                <a:latin typeface="Palatino" charset="0"/>
              </a:rPr>
              <a:t/>
            </a:r>
            <a:br>
              <a:rPr lang="fr-FR">
                <a:solidFill>
                  <a:srgbClr val="FFFFFF"/>
                </a:solidFill>
                <a:latin typeface="Palatino" charset="0"/>
              </a:rPr>
            </a:br>
            <a:endParaRPr lang="fr-FR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685800" y="4160838"/>
            <a:ext cx="6858000" cy="2652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Joint work with :</a:t>
            </a:r>
            <a:br>
              <a:rPr lang="en-US" dirty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	</a:t>
            </a:r>
            <a:r>
              <a:rPr lang="en-US" dirty="0" err="1">
                <a:solidFill>
                  <a:srgbClr val="FFFFFF"/>
                </a:solidFill>
                <a:latin typeface="Palatino Linotype" pitchFamily="18" charset="0"/>
              </a:rPr>
              <a:t>Matthieu</a:t>
            </a: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Palatino Linotype" pitchFamily="18" charset="0"/>
              </a:rPr>
              <a:t>Guillaumin</a:t>
            </a:r>
            <a:r>
              <a:rPr lang="en-US" dirty="0" smtClean="0">
                <a:solidFill>
                  <a:srgbClr val="FFFFFF"/>
                </a:solidFill>
                <a:latin typeface="Palatino Linotype" pitchFamily="18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		Thomas </a:t>
            </a:r>
            <a:r>
              <a:rPr lang="en-US" dirty="0" err="1">
                <a:solidFill>
                  <a:srgbClr val="FFFFFF"/>
                </a:solidFill>
                <a:latin typeface="Palatino Linotype" pitchFamily="18" charset="0"/>
              </a:rPr>
              <a:t>Mensink</a:t>
            </a: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Palatino Linotype" pitchFamily="18" charset="0"/>
              </a:rPr>
            </a:b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			</a:t>
            </a:r>
            <a:r>
              <a:rPr lang="en-US" dirty="0" err="1">
                <a:solidFill>
                  <a:srgbClr val="FFFFFF"/>
                </a:solidFill>
                <a:latin typeface="Palatino Linotype" pitchFamily="18" charset="0"/>
              </a:rPr>
              <a:t>Cordelia</a:t>
            </a:r>
            <a:r>
              <a:rPr lang="en-US" dirty="0">
                <a:solidFill>
                  <a:srgbClr val="FFFFFF"/>
                </a:solidFill>
                <a:latin typeface="Palatino Linotype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Palatino Linotype" pitchFamily="18" charset="0"/>
              </a:rPr>
              <a:t>Schmid</a:t>
            </a:r>
            <a:endParaRPr lang="en-US" dirty="0">
              <a:solidFill>
                <a:srgbClr val="FFFFFF"/>
              </a:solidFill>
              <a:latin typeface="Palatino Linotype" pitchFamily="18" charset="0"/>
            </a:endParaRPr>
          </a:p>
        </p:txBody>
      </p:sp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4600" y="4313238"/>
            <a:ext cx="1117600" cy="140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4800600"/>
            <a:ext cx="11430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257800"/>
            <a:ext cx="11430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Overview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methods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Palatino Linotype" pitchFamily="18" charset="0"/>
              </a:rPr>
              <a:t>Metric learning for image annotation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for face </a:t>
            </a: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verification</a:t>
            </a: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face clustering </a:t>
            </a:r>
            <a:endParaRPr lang="en-GB" sz="19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caption-based recognition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 Linotype" pitchFamily="18" charset="0"/>
              </a:rPr>
              <a:t>Problem 1:  </a:t>
            </a: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image annotation</a:t>
            </a:r>
          </a:p>
        </p:txBody>
      </p:sp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53070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Predicting the relevance of keywords for images 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[</a:t>
            </a:r>
            <a:r>
              <a:rPr lang="en-GB" sz="1400" b="1" dirty="0" err="1">
                <a:solidFill>
                  <a:srgbClr val="000000"/>
                </a:solidFill>
                <a:latin typeface="Palatino" charset="0"/>
              </a:rPr>
              <a:t>Guillaumin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 et al 2009a]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Ranking keywords for an image for (semi) automatic annotation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Ranking images for keywords to enable keyword based retrieval</a:t>
            </a: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Tx/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For test image transfer annotations of most similar training images 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47108" name="Picture 4" descr="tagprop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786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tagprop2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Nearest neighbour image annotation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Take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k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neighbours, average their annotations</a:t>
            </a:r>
          </a:p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Confidence score is fraction of neighbours annotated with the word</a:t>
            </a:r>
          </a:p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49156" name="Picture 5" descr="10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3338513"/>
            <a:ext cx="11525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1000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0888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 descr="10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50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9" descr="1008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7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10" descr="340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692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11" descr="340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0438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12" descr="340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1137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3" descr="10000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24713" y="2833688"/>
            <a:ext cx="7461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Line 15"/>
          <p:cNvSpPr>
            <a:spLocks noChangeShapeType="1"/>
          </p:cNvSpPr>
          <p:nvPr/>
        </p:nvSpPr>
        <p:spPr bwMode="auto">
          <a:xfrm>
            <a:off x="2039938" y="3194050"/>
            <a:ext cx="1800225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65" name="Line 16"/>
          <p:cNvSpPr>
            <a:spLocks noChangeShapeType="1"/>
          </p:cNvSpPr>
          <p:nvPr/>
        </p:nvSpPr>
        <p:spPr bwMode="auto">
          <a:xfrm flipV="1">
            <a:off x="1968500" y="3841750"/>
            <a:ext cx="1871663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66" name="Line 17"/>
          <p:cNvSpPr>
            <a:spLocks noChangeShapeType="1"/>
          </p:cNvSpPr>
          <p:nvPr/>
        </p:nvSpPr>
        <p:spPr bwMode="auto">
          <a:xfrm flipV="1">
            <a:off x="1968500" y="4057650"/>
            <a:ext cx="1871663" cy="865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pic>
        <p:nvPicPr>
          <p:cNvPr id="49167" name="Picture 18" descr="1008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0438" y="2906713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8" name="Line 19"/>
          <p:cNvSpPr>
            <a:spLocks noChangeShapeType="1"/>
          </p:cNvSpPr>
          <p:nvPr/>
        </p:nvSpPr>
        <p:spPr bwMode="auto">
          <a:xfrm flipV="1">
            <a:off x="2687638" y="4130675"/>
            <a:ext cx="1368425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69" name="Line 20"/>
          <p:cNvSpPr>
            <a:spLocks noChangeShapeType="1"/>
          </p:cNvSpPr>
          <p:nvPr/>
        </p:nvSpPr>
        <p:spPr bwMode="auto">
          <a:xfrm flipV="1">
            <a:off x="3911600" y="4129088"/>
            <a:ext cx="433388" cy="793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0" name="Line 21"/>
          <p:cNvSpPr>
            <a:spLocks noChangeShapeType="1"/>
          </p:cNvSpPr>
          <p:nvPr/>
        </p:nvSpPr>
        <p:spPr bwMode="auto">
          <a:xfrm flipH="1" flipV="1">
            <a:off x="4560888" y="4130675"/>
            <a:ext cx="576262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1" name="Line 22"/>
          <p:cNvSpPr>
            <a:spLocks noChangeShapeType="1"/>
          </p:cNvSpPr>
          <p:nvPr/>
        </p:nvSpPr>
        <p:spPr bwMode="auto">
          <a:xfrm flipH="1" flipV="1">
            <a:off x="4776788" y="4130675"/>
            <a:ext cx="1511300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2" name="Line 23"/>
          <p:cNvSpPr>
            <a:spLocks noChangeShapeType="1"/>
          </p:cNvSpPr>
          <p:nvPr/>
        </p:nvSpPr>
        <p:spPr bwMode="auto">
          <a:xfrm flipH="1" flipV="1">
            <a:off x="4992688" y="3986213"/>
            <a:ext cx="2016125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3" name="Line 24"/>
          <p:cNvSpPr>
            <a:spLocks noChangeShapeType="1"/>
          </p:cNvSpPr>
          <p:nvPr/>
        </p:nvSpPr>
        <p:spPr bwMode="auto">
          <a:xfrm flipH="1" flipV="1">
            <a:off x="4992688" y="3770313"/>
            <a:ext cx="2016125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4" name="Line 25"/>
          <p:cNvSpPr>
            <a:spLocks noChangeShapeType="1"/>
          </p:cNvSpPr>
          <p:nvPr/>
        </p:nvSpPr>
        <p:spPr bwMode="auto">
          <a:xfrm flipH="1">
            <a:off x="4992688" y="3482975"/>
            <a:ext cx="2232025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49175" name="Text Box 26"/>
          <p:cNvSpPr txBox="1">
            <a:spLocks noChangeArrowheads="1"/>
          </p:cNvSpPr>
          <p:nvPr/>
        </p:nvSpPr>
        <p:spPr bwMode="auto">
          <a:xfrm>
            <a:off x="280988" y="2906713"/>
            <a:ext cx="644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smoke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76" name="Text Box 27"/>
          <p:cNvSpPr txBox="1">
            <a:spLocks noChangeArrowheads="1"/>
          </p:cNvSpPr>
          <p:nvPr/>
        </p:nvSpPr>
        <p:spPr bwMode="auto">
          <a:xfrm>
            <a:off x="574675" y="3914775"/>
            <a:ext cx="582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prop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pic>
        <p:nvPicPr>
          <p:cNvPr id="49177" name="Picture 28" descr="1009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47775" y="3698875"/>
            <a:ext cx="7461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78" name="Text Box 29"/>
          <p:cNvSpPr txBox="1">
            <a:spLocks noChangeArrowheads="1"/>
          </p:cNvSpPr>
          <p:nvPr/>
        </p:nvSpPr>
        <p:spPr bwMode="auto">
          <a:xfrm>
            <a:off x="282575" y="4922838"/>
            <a:ext cx="644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clouds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79" name="Text Box 30"/>
          <p:cNvSpPr txBox="1">
            <a:spLocks noChangeArrowheads="1"/>
          </p:cNvSpPr>
          <p:nvPr/>
        </p:nvSpPr>
        <p:spPr bwMode="auto">
          <a:xfrm>
            <a:off x="1968500" y="57150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0" name="Text Box 31"/>
          <p:cNvSpPr txBox="1">
            <a:spLocks noChangeArrowheads="1"/>
          </p:cNvSpPr>
          <p:nvPr/>
        </p:nvSpPr>
        <p:spPr bwMode="auto">
          <a:xfrm>
            <a:off x="3192463" y="5715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clouds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1" name="Text Box 32"/>
          <p:cNvSpPr txBox="1">
            <a:spLocks noChangeArrowheads="1"/>
          </p:cNvSpPr>
          <p:nvPr/>
        </p:nvSpPr>
        <p:spPr bwMode="auto">
          <a:xfrm>
            <a:off x="4487863" y="56419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bear polar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snow ice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2" name="Text Box 33"/>
          <p:cNvSpPr txBox="1">
            <a:spLocks noChangeArrowheads="1"/>
          </p:cNvSpPr>
          <p:nvPr/>
        </p:nvSpPr>
        <p:spPr bwMode="auto">
          <a:xfrm>
            <a:off x="5784850" y="57150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3" name="Text Box 34"/>
          <p:cNvSpPr txBox="1">
            <a:spLocks noChangeArrowheads="1"/>
          </p:cNvSpPr>
          <p:nvPr/>
        </p:nvSpPr>
        <p:spPr bwMode="auto">
          <a:xfrm>
            <a:off x="8123238" y="4130675"/>
            <a:ext cx="830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4" name="Text Box 35"/>
          <p:cNvSpPr txBox="1">
            <a:spLocks noChangeArrowheads="1"/>
          </p:cNvSpPr>
          <p:nvPr/>
        </p:nvSpPr>
        <p:spPr bwMode="auto">
          <a:xfrm>
            <a:off x="8088313" y="2978150"/>
            <a:ext cx="830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bear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polar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snow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tundra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5" name="Text Box 36"/>
          <p:cNvSpPr txBox="1">
            <a:spLocks noChangeArrowheads="1"/>
          </p:cNvSpPr>
          <p:nvPr/>
        </p:nvSpPr>
        <p:spPr bwMode="auto">
          <a:xfrm>
            <a:off x="8161338" y="4975225"/>
            <a:ext cx="830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9186" name="Text Box 39"/>
          <p:cNvSpPr txBox="1">
            <a:spLocks noChangeArrowheads="1"/>
          </p:cNvSpPr>
          <p:nvPr/>
        </p:nvSpPr>
        <p:spPr bwMode="auto">
          <a:xfrm>
            <a:off x="3657600" y="2895600"/>
            <a:ext cx="1558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00"/>
                </a:solidFill>
                <a:latin typeface="Trebuchet MS" charset="0"/>
              </a:rPr>
              <a:t>Jet ? : 7/11</a:t>
            </a:r>
          </a:p>
        </p:txBody>
      </p:sp>
      <p:pic>
        <p:nvPicPr>
          <p:cNvPr id="49187" name="Picture 8" descr="1003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7375" y="4057650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Nearest neighbour image annotation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How many neighbours to use ?</a:t>
            </a:r>
          </a:p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Which distance to define neighbours?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51204" name="Picture 5" descr="100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3338513"/>
            <a:ext cx="11525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1000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0888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100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4850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9" descr="1008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737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0" descr="3405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692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1" descr="3405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0438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2" descr="340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11375" y="4922838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3" descr="10000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24713" y="2833688"/>
            <a:ext cx="7461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Line 15"/>
          <p:cNvSpPr>
            <a:spLocks noChangeShapeType="1"/>
          </p:cNvSpPr>
          <p:nvPr/>
        </p:nvSpPr>
        <p:spPr bwMode="auto">
          <a:xfrm>
            <a:off x="2039938" y="3194050"/>
            <a:ext cx="1800225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 flipV="1">
            <a:off x="1968500" y="3841750"/>
            <a:ext cx="1871663" cy="360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14" name="Line 17"/>
          <p:cNvSpPr>
            <a:spLocks noChangeShapeType="1"/>
          </p:cNvSpPr>
          <p:nvPr/>
        </p:nvSpPr>
        <p:spPr bwMode="auto">
          <a:xfrm flipV="1">
            <a:off x="1968500" y="4057650"/>
            <a:ext cx="1871663" cy="865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pic>
        <p:nvPicPr>
          <p:cNvPr id="51215" name="Picture 18" descr="1008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60438" y="2906713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6" name="Line 19"/>
          <p:cNvSpPr>
            <a:spLocks noChangeShapeType="1"/>
          </p:cNvSpPr>
          <p:nvPr/>
        </p:nvSpPr>
        <p:spPr bwMode="auto">
          <a:xfrm flipV="1">
            <a:off x="2687638" y="4130675"/>
            <a:ext cx="1368425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17" name="Line 20"/>
          <p:cNvSpPr>
            <a:spLocks noChangeShapeType="1"/>
          </p:cNvSpPr>
          <p:nvPr/>
        </p:nvSpPr>
        <p:spPr bwMode="auto">
          <a:xfrm flipV="1">
            <a:off x="3911600" y="4129088"/>
            <a:ext cx="433388" cy="793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18" name="Line 21"/>
          <p:cNvSpPr>
            <a:spLocks noChangeShapeType="1"/>
          </p:cNvSpPr>
          <p:nvPr/>
        </p:nvSpPr>
        <p:spPr bwMode="auto">
          <a:xfrm flipH="1" flipV="1">
            <a:off x="4560888" y="4130675"/>
            <a:ext cx="576262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19" name="Line 22"/>
          <p:cNvSpPr>
            <a:spLocks noChangeShapeType="1"/>
          </p:cNvSpPr>
          <p:nvPr/>
        </p:nvSpPr>
        <p:spPr bwMode="auto">
          <a:xfrm flipH="1" flipV="1">
            <a:off x="4776788" y="4130675"/>
            <a:ext cx="1511300" cy="7921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20" name="Line 23"/>
          <p:cNvSpPr>
            <a:spLocks noChangeShapeType="1"/>
          </p:cNvSpPr>
          <p:nvPr/>
        </p:nvSpPr>
        <p:spPr bwMode="auto">
          <a:xfrm flipH="1" flipV="1">
            <a:off x="4992688" y="3986213"/>
            <a:ext cx="2016125" cy="9366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21" name="Line 24"/>
          <p:cNvSpPr>
            <a:spLocks noChangeShapeType="1"/>
          </p:cNvSpPr>
          <p:nvPr/>
        </p:nvSpPr>
        <p:spPr bwMode="auto">
          <a:xfrm flipH="1" flipV="1">
            <a:off x="4992688" y="3770313"/>
            <a:ext cx="2016125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22" name="Line 25"/>
          <p:cNvSpPr>
            <a:spLocks noChangeShapeType="1"/>
          </p:cNvSpPr>
          <p:nvPr/>
        </p:nvSpPr>
        <p:spPr bwMode="auto">
          <a:xfrm flipH="1">
            <a:off x="4992688" y="3482975"/>
            <a:ext cx="2232025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/>
          </a:p>
        </p:txBody>
      </p:sp>
      <p:sp>
        <p:nvSpPr>
          <p:cNvPr id="51223" name="Text Box 26"/>
          <p:cNvSpPr txBox="1">
            <a:spLocks noChangeArrowheads="1"/>
          </p:cNvSpPr>
          <p:nvPr/>
        </p:nvSpPr>
        <p:spPr bwMode="auto">
          <a:xfrm>
            <a:off x="280988" y="2906713"/>
            <a:ext cx="644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smoke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24" name="Text Box 27"/>
          <p:cNvSpPr txBox="1">
            <a:spLocks noChangeArrowheads="1"/>
          </p:cNvSpPr>
          <p:nvPr/>
        </p:nvSpPr>
        <p:spPr bwMode="auto">
          <a:xfrm>
            <a:off x="574675" y="3914775"/>
            <a:ext cx="582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prop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pic>
        <p:nvPicPr>
          <p:cNvPr id="51225" name="Picture 28" descr="1009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47775" y="3698875"/>
            <a:ext cx="7461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6" name="Text Box 29"/>
          <p:cNvSpPr txBox="1">
            <a:spLocks noChangeArrowheads="1"/>
          </p:cNvSpPr>
          <p:nvPr/>
        </p:nvSpPr>
        <p:spPr bwMode="auto">
          <a:xfrm>
            <a:off x="282575" y="4922838"/>
            <a:ext cx="644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clouds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pPr algn="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27" name="Text Box 30"/>
          <p:cNvSpPr txBox="1">
            <a:spLocks noChangeArrowheads="1"/>
          </p:cNvSpPr>
          <p:nvPr/>
        </p:nvSpPr>
        <p:spPr bwMode="auto">
          <a:xfrm>
            <a:off x="1968500" y="57150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28" name="Text Box 31"/>
          <p:cNvSpPr txBox="1">
            <a:spLocks noChangeArrowheads="1"/>
          </p:cNvSpPr>
          <p:nvPr/>
        </p:nvSpPr>
        <p:spPr bwMode="auto">
          <a:xfrm>
            <a:off x="3192463" y="5715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clouds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29" name="Text Box 32"/>
          <p:cNvSpPr txBox="1">
            <a:spLocks noChangeArrowheads="1"/>
          </p:cNvSpPr>
          <p:nvPr/>
        </p:nvSpPr>
        <p:spPr bwMode="auto">
          <a:xfrm>
            <a:off x="4487863" y="56419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bear polar</a:t>
            </a:r>
          </a:p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snow ice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30" name="Text Box 33"/>
          <p:cNvSpPr txBox="1">
            <a:spLocks noChangeArrowheads="1"/>
          </p:cNvSpPr>
          <p:nvPr/>
        </p:nvSpPr>
        <p:spPr bwMode="auto">
          <a:xfrm>
            <a:off x="5784850" y="5715000"/>
            <a:ext cx="108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 jet 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31" name="Text Box 34"/>
          <p:cNvSpPr txBox="1">
            <a:spLocks noChangeArrowheads="1"/>
          </p:cNvSpPr>
          <p:nvPr/>
        </p:nvSpPr>
        <p:spPr bwMode="auto">
          <a:xfrm>
            <a:off x="8123238" y="4130675"/>
            <a:ext cx="830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32" name="Text Box 35"/>
          <p:cNvSpPr txBox="1">
            <a:spLocks noChangeArrowheads="1"/>
          </p:cNvSpPr>
          <p:nvPr/>
        </p:nvSpPr>
        <p:spPr bwMode="auto">
          <a:xfrm>
            <a:off x="8088313" y="2978150"/>
            <a:ext cx="8302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bear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polar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snow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tundra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33" name="Text Box 36"/>
          <p:cNvSpPr txBox="1">
            <a:spLocks noChangeArrowheads="1"/>
          </p:cNvSpPr>
          <p:nvPr/>
        </p:nvSpPr>
        <p:spPr bwMode="auto">
          <a:xfrm>
            <a:off x="8161338" y="4975225"/>
            <a:ext cx="830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sky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jet</a:t>
            </a:r>
          </a:p>
          <a:p>
            <a:r>
              <a:rPr lang="en-US" sz="1200" b="1">
                <a:solidFill>
                  <a:srgbClr val="000000"/>
                </a:solidFill>
                <a:latin typeface="Trebuchet MS" charset="0"/>
              </a:rPr>
              <a:t>plane</a:t>
            </a:r>
            <a:endParaRPr lang="fr-FR" sz="1200" b="1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51234" name="Text Box 39"/>
          <p:cNvSpPr txBox="1">
            <a:spLocks noChangeArrowheads="1"/>
          </p:cNvSpPr>
          <p:nvPr/>
        </p:nvSpPr>
        <p:spPr bwMode="auto">
          <a:xfrm>
            <a:off x="4114800" y="2895600"/>
            <a:ext cx="760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00"/>
                </a:solidFill>
                <a:latin typeface="Trebuchet MS" charset="0"/>
              </a:rPr>
              <a:t>Jet ?</a:t>
            </a:r>
          </a:p>
        </p:txBody>
      </p:sp>
      <p:pic>
        <p:nvPicPr>
          <p:cNvPr id="51235" name="Picture 8" descr="1003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7375" y="4057650"/>
            <a:ext cx="112077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Nearest neighbour image annotation</a:t>
            </a:r>
          </a:p>
        </p:txBody>
      </p:sp>
      <p:sp>
        <p:nvSpPr>
          <p:cNvPr id="53254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Nearest neighbour prediction for annotation bit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Generalizing Nearest Neighbour prediction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Relax the equal weighting of the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k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neighbours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Allow combination of multiple distances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kNN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obtained by setting weight to 1/K if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j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among K neighbours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Learn weights using maximum likelihood criterion</a:t>
            </a: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1219200" y="1752600"/>
          <a:ext cx="2084388" cy="798513"/>
        </p:xfrm>
        <a:graphic>
          <a:graphicData uri="http://schemas.openxmlformats.org/presentationml/2006/ole">
            <p:oleObj spid="_x0000_s53250" name="Equation" r:id="rId4" imgW="1193800" imgH="457200" progId="Equation.3">
              <p:embed/>
            </p:oleObj>
          </a:graphicData>
        </a:graphic>
      </p:graphicFrame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1524000" y="4267200"/>
          <a:ext cx="1997075" cy="798513"/>
        </p:xfrm>
        <a:graphic>
          <a:graphicData uri="http://schemas.openxmlformats.org/presentationml/2006/ole">
            <p:oleObj spid="_x0000_s53251" name="Equation" r:id="rId5" imgW="1143000" imgH="457200" progId="Equation.3">
              <p:embed/>
            </p:oleObj>
          </a:graphicData>
        </a:graphic>
      </p:graphicFrame>
      <p:graphicFrame>
        <p:nvGraphicFramePr>
          <p:cNvPr id="53252" name="Object 4"/>
          <p:cNvGraphicFramePr>
            <a:graphicFrameLocks noChangeAspect="1"/>
          </p:cNvGraphicFramePr>
          <p:nvPr/>
        </p:nvGraphicFramePr>
        <p:xfrm>
          <a:off x="6400800" y="1270000"/>
          <a:ext cx="1117600" cy="330200"/>
        </p:xfrm>
        <a:graphic>
          <a:graphicData uri="http://schemas.openxmlformats.org/presentationml/2006/ole">
            <p:oleObj spid="_x0000_s53252" name="Equation" r:id="rId6" imgW="558800" imgH="165100" progId="Equation.3">
              <p:embed/>
            </p:oleObj>
          </a:graphicData>
        </a:graphic>
      </p:graphicFrame>
      <p:sp>
        <p:nvSpPr>
          <p:cNvPr id="53255" name="TextBox 38"/>
          <p:cNvSpPr txBox="1">
            <a:spLocks noChangeArrowheads="1"/>
          </p:cNvSpPr>
          <p:nvPr/>
        </p:nvSpPr>
        <p:spPr bwMode="auto">
          <a:xfrm>
            <a:off x="5029200" y="1828800"/>
            <a:ext cx="3625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Annotations of train images</a:t>
            </a:r>
          </a:p>
        </p:txBody>
      </p:sp>
      <p:cxnSp>
        <p:nvCxnSpPr>
          <p:cNvPr id="53256" name="Straight Connector 40"/>
          <p:cNvCxnSpPr>
            <a:cxnSpLocks noChangeShapeType="1"/>
          </p:cNvCxnSpPr>
          <p:nvPr/>
        </p:nvCxnSpPr>
        <p:spPr bwMode="auto">
          <a:xfrm rot="10800000" flipV="1">
            <a:off x="3657600" y="2057400"/>
            <a:ext cx="14478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3257" name="Oval 42"/>
          <p:cNvSpPr>
            <a:spLocks noChangeArrowheads="1"/>
          </p:cNvSpPr>
          <p:nvPr/>
        </p:nvSpPr>
        <p:spPr bwMode="auto">
          <a:xfrm>
            <a:off x="2895600" y="1905000"/>
            <a:ext cx="609600" cy="609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Rank-based nearest neighbour weights</a:t>
            </a:r>
          </a:p>
        </p:txBody>
      </p:sp>
      <p:sp>
        <p:nvSpPr>
          <p:cNvPr id="55304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Prediction from weighted neighbours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Rank-based weighting: let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r</a:t>
            </a:r>
            <a:r>
              <a:rPr lang="en-GB" sz="2000" baseline="-25000" dirty="0" err="1">
                <a:solidFill>
                  <a:srgbClr val="000000"/>
                </a:solidFill>
                <a:latin typeface="Palatino" charset="0"/>
              </a:rPr>
              <a:t>j</a:t>
            </a:r>
            <a:r>
              <a:rPr lang="en-GB" sz="2000" baseline="-25000" dirty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denote the neighbour rank of train image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j</a:t>
            </a: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Learn weight </a:t>
            </a:r>
            <a:r>
              <a:rPr lang="en-GB" sz="1900" i="1" dirty="0">
                <a:solidFill>
                  <a:srgbClr val="000000"/>
                </a:solidFill>
                <a:latin typeface="Palatino" charset="0"/>
              </a:rPr>
              <a:t>w</a:t>
            </a:r>
            <a:r>
              <a:rPr lang="en-GB" sz="1900" i="1" baseline="-25000" dirty="0">
                <a:solidFill>
                  <a:srgbClr val="000000"/>
                </a:solidFill>
                <a:latin typeface="Palatino" charset="0"/>
              </a:rPr>
              <a:t>k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for each rank </a:t>
            </a:r>
            <a:r>
              <a:rPr lang="en-GB" sz="1900" i="1" dirty="0" err="1">
                <a:solidFill>
                  <a:srgbClr val="000000"/>
                </a:solidFill>
                <a:latin typeface="Palatino" charset="0"/>
              </a:rPr>
              <a:t>k</a:t>
            </a:r>
            <a:endParaRPr lang="en-GB" sz="1900" i="1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Multiple distances easily combined with weights for each combination of distance and rank</a:t>
            </a: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6172200" y="990600"/>
          <a:ext cx="2000250" cy="798513"/>
        </p:xfrm>
        <a:graphic>
          <a:graphicData uri="http://schemas.openxmlformats.org/presentationml/2006/ole">
            <p:oleObj spid="_x0000_s55298" name="Equation" r:id="rId4" imgW="1143000" imgH="457200" progId="Equation.3">
              <p:embed/>
            </p:oleObj>
          </a:graphicData>
        </a:graphic>
      </p:graphicFrame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1371600" y="3600450"/>
          <a:ext cx="931863" cy="377825"/>
        </p:xfrm>
        <a:graphic>
          <a:graphicData uri="http://schemas.openxmlformats.org/presentationml/2006/ole">
            <p:oleObj spid="_x0000_s55299" name="Equation" r:id="rId5" imgW="533400" imgH="215900" progId="Equation.3">
              <p:embed/>
            </p:oleObj>
          </a:graphicData>
        </a:graphic>
      </p:graphicFrame>
      <p:graphicFrame>
        <p:nvGraphicFramePr>
          <p:cNvPr id="59396" name="Object 4"/>
          <p:cNvGraphicFramePr>
            <a:graphicFrameLocks noChangeAspect="1"/>
          </p:cNvGraphicFramePr>
          <p:nvPr/>
        </p:nvGraphicFramePr>
        <p:xfrm>
          <a:off x="1752600" y="5446713"/>
          <a:ext cx="1284288" cy="620712"/>
        </p:xfrm>
        <a:graphic>
          <a:graphicData uri="http://schemas.openxmlformats.org/presentationml/2006/ole">
            <p:oleObj spid="_x0000_s55300" name="Equation" r:id="rId6" imgW="736600" imgH="355600" progId="Equation.3">
              <p:embed/>
            </p:oleObj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3581400" y="3409950"/>
          <a:ext cx="857250" cy="857250"/>
        </p:xfrm>
        <a:graphic>
          <a:graphicData uri="http://schemas.openxmlformats.org/presentationml/2006/ole">
            <p:oleObj spid="_x0000_s55301" name="Equation" r:id="rId7" imgW="571500" imgH="571500" progId="Equation.3">
              <p:embed/>
            </p:oleObj>
          </a:graphicData>
        </a:graphic>
      </p:graphicFrame>
      <p:graphicFrame>
        <p:nvGraphicFramePr>
          <p:cNvPr id="59398" name="Object 6"/>
          <p:cNvGraphicFramePr>
            <a:graphicFrameLocks noChangeAspect="1"/>
          </p:cNvGraphicFramePr>
          <p:nvPr/>
        </p:nvGraphicFramePr>
        <p:xfrm>
          <a:off x="5697538" y="5200650"/>
          <a:ext cx="895350" cy="895350"/>
        </p:xfrm>
        <a:graphic>
          <a:graphicData uri="http://schemas.openxmlformats.org/presentationml/2006/ole">
            <p:oleObj spid="_x0000_s55302" name="Equation" r:id="rId8" imgW="596900" imgH="596900" progId="Equation.3">
              <p:embed/>
            </p:oleObj>
          </a:graphicData>
        </a:graphic>
      </p:graphicFrame>
      <p:pic>
        <p:nvPicPr>
          <p:cNvPr id="55305" name="Picture 6" descr="NeighborWeight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2600" y="2486025"/>
            <a:ext cx="2871788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Distance-based nearest neighbour weights</a:t>
            </a:r>
          </a:p>
        </p:txBody>
      </p:sp>
      <p:sp>
        <p:nvSpPr>
          <p:cNvPr id="5735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Prediction from weighted neighbours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Distance-based weighting: let </a:t>
            </a:r>
            <a:r>
              <a:rPr lang="en-GB" sz="2000" i="1" dirty="0" err="1">
                <a:solidFill>
                  <a:srgbClr val="000000"/>
                </a:solidFill>
                <a:latin typeface="Palatino" charset="0"/>
              </a:rPr>
              <a:t>d</a:t>
            </a:r>
            <a:r>
              <a:rPr lang="en-GB" sz="2000" i="1" baseline="-25000" dirty="0" err="1">
                <a:solidFill>
                  <a:srgbClr val="000000"/>
                </a:solidFill>
                <a:latin typeface="Palatino" charset="0"/>
              </a:rPr>
              <a:t>j</a:t>
            </a:r>
            <a:r>
              <a:rPr lang="en-GB" sz="2000" baseline="-25000" dirty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denote distances to train image </a:t>
            </a:r>
            <a:r>
              <a:rPr lang="en-GB" sz="2000" i="1" dirty="0" err="1">
                <a:solidFill>
                  <a:srgbClr val="000000"/>
                </a:solidFill>
                <a:latin typeface="Palatino" charset="0"/>
              </a:rPr>
              <a:t>j</a:t>
            </a:r>
            <a:endParaRPr lang="en-GB" sz="2000" i="1" dirty="0">
              <a:solidFill>
                <a:srgbClr val="000000"/>
              </a:solidFill>
              <a:latin typeface="Palatino" charset="0"/>
            </a:endParaRP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Learn single parameter that sets decay of weight with distance</a:t>
            </a: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More generally we can learn a distance metric</a:t>
            </a: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6172200" y="990600"/>
          <a:ext cx="2000250" cy="798513"/>
        </p:xfrm>
        <a:graphic>
          <a:graphicData uri="http://schemas.openxmlformats.org/presentationml/2006/ole">
            <p:oleObj spid="_x0000_s57346" name="Equation" r:id="rId4" imgW="1143000" imgH="457200" progId="Equation.3">
              <p:embed/>
            </p:oleObj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1525588" y="3114675"/>
          <a:ext cx="2130425" cy="1000125"/>
        </p:xfrm>
        <a:graphic>
          <a:graphicData uri="http://schemas.openxmlformats.org/presentationml/2006/ole">
            <p:oleObj spid="_x0000_s57347" name="Equation" r:id="rId5" imgW="1219200" imgH="571500" progId="Equation.3">
              <p:embed/>
            </p:oleObj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4495800" y="3568700"/>
          <a:ext cx="533400" cy="190500"/>
        </p:xfrm>
        <a:graphic>
          <a:graphicData uri="http://schemas.openxmlformats.org/presentationml/2006/ole">
            <p:oleObj spid="_x0000_s57348" name="Equation" r:id="rId6" imgW="355600" imgH="127000" progId="Equation.3">
              <p:embed/>
            </p:oleObj>
          </a:graphicData>
        </a:graphic>
      </p:graphicFrame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2068513" y="4800600"/>
          <a:ext cx="2686050" cy="1133475"/>
        </p:xfrm>
        <a:graphic>
          <a:graphicData uri="http://schemas.openxmlformats.org/presentationml/2006/ole">
            <p:oleObj spid="_x0000_s57349" name="Equation" r:id="rId7" imgW="1536700" imgH="64770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Experimental evaluation</a:t>
            </a: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Features extracted on each image, leading to image 15 distances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Gist descriptor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Colour histograms (3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color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spaces, full image + 3x1 spatial grid)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Local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descripors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(SIFT + Hue, dense + Harris, full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im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+ 3x1 grid)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Metric learning: find weighted sum of 15 base distances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Data sets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59396" name="Picture 8" descr="Dataset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992563"/>
            <a:ext cx="5867400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" charset="0"/>
              </a:rPr>
              <a:t>Image retrieval performance per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keyword</a:t>
            </a:r>
            <a:endParaRPr lang="en-GB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Performance of individual features, joint equal combination (JEC), and learned distance combination (MD), varying number of neighbours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61444" name="Picture 4" descr="Corel_distanceBase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1563" y="1905000"/>
            <a:ext cx="6726237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" charset="0"/>
              </a:rPr>
              <a:t>Image annotation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examples (ESP)</a:t>
            </a:r>
            <a:endParaRPr lang="en-GB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Ground truth and predicted annotations (Correspondences in bold)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63492" name="Picture 4" descr="Tagprop_anno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2209800"/>
            <a:ext cx="9147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Similarities appear in many places in vision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5212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Matching: Distances between (local) image descriptors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wide baseline matching, image retrieval, …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Clustering: Distance between data points and cluster centres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Visual dictionary construction, object discovery,  …</a:t>
            </a:r>
          </a:p>
          <a:p>
            <a:pPr lvl="1"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Classification: Kernels between images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Object recognition, localization, …</a:t>
            </a: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" charset="0"/>
              </a:rPr>
              <a:t>Image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 retrieval performance (MIR-</a:t>
            </a:r>
            <a:r>
              <a:rPr lang="en-GB" sz="3200" dirty="0" err="1" smtClean="0">
                <a:solidFill>
                  <a:srgbClr val="000000"/>
                </a:solidFill>
                <a:latin typeface="Palatino" charset="0"/>
              </a:rPr>
              <a:t>Flickr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)</a:t>
            </a:r>
            <a:endParaRPr lang="en-GB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09600" y="1905000"/>
            <a:ext cx="4495800" cy="6724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Varying # neighbours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Distance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vs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Rank weights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chemeClr val="accent2"/>
                </a:solidFill>
                <a:latin typeface="Palatino" charset="0"/>
              </a:rPr>
              <a:t>Single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vs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2000" dirty="0" smtClean="0">
                <a:solidFill>
                  <a:srgbClr val="00FF00"/>
                </a:solidFill>
                <a:latin typeface="Palatino" charset="0"/>
              </a:rPr>
              <a:t>multiple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dists</a:t>
            </a: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62 NN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x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16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dists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= 992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5" name="Picture 4" descr="rank_vs_dis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687661" y="1371600"/>
            <a:ext cx="5456339" cy="47389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" charset="0"/>
              </a:rPr>
              <a:t>Image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 retrieval performance (ImageCLEF’10)</a:t>
            </a:r>
            <a:endParaRPr lang="en-GB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09600" y="1143000"/>
            <a:ext cx="7620000" cy="748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Combining visual and textual (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Flickr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user tags) features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Linear SVM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vs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Rank-based </a:t>
            </a:r>
            <a:r>
              <a:rPr lang="en-GB" sz="2000" dirty="0" err="1" smtClean="0">
                <a:solidFill>
                  <a:srgbClr val="000000"/>
                </a:solidFill>
                <a:latin typeface="Palatino" charset="0"/>
              </a:rPr>
              <a:t>TagProp</a:t>
            </a: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AP scores over 93 annotation concepts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ts val="450"/>
              </a:spcBef>
              <a:buClr>
                <a:srgbClr val="B2DA11"/>
              </a:buClr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6" name="Picture 5" descr="Text_vs_Vi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576454" y="1448774"/>
            <a:ext cx="2567546" cy="2361226"/>
          </a:xfrm>
          <a:prstGeom prst="rect">
            <a:avLst/>
          </a:prstGeom>
        </p:spPr>
      </p:pic>
      <p:pic>
        <p:nvPicPr>
          <p:cNvPr id="7" name="Picture 6" descr="SVM_vs_TagProp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604668" y="3810000"/>
            <a:ext cx="2539332" cy="230848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2895600"/>
          <a:ext cx="55626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200"/>
                <a:gridCol w="1854200"/>
                <a:gridCol w="1854200"/>
              </a:tblGrid>
              <a:tr h="311573">
                <a:tc>
                  <a:txBody>
                    <a:bodyPr/>
                    <a:lstStyle/>
                    <a:p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Map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V+T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45.5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TagProp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43.7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smtClean="0"/>
                        <a:t>MEIJI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V+T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32.6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39.0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TagProp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36.4</a:t>
                      </a:r>
                      <a:endParaRPr lang="en-US" dirty="0"/>
                    </a:p>
                  </a:txBody>
                  <a:tcPr/>
                </a:tc>
              </a:tr>
              <a:tr h="311573">
                <a:tc>
                  <a:txBody>
                    <a:bodyPr/>
                    <a:lstStyle/>
                    <a:p>
                      <a:r>
                        <a:rPr lang="en-US" dirty="0" smtClean="0"/>
                        <a:t>Un.</a:t>
                      </a:r>
                      <a:r>
                        <a:rPr lang="en-US" baseline="0" dirty="0" smtClean="0"/>
                        <a:t> Amsterdam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40.7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Overview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methods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for image annotation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Palatino Linotype" pitchFamily="18" charset="0"/>
              </a:rPr>
              <a:t>Metric learning for face </a:t>
            </a:r>
            <a:r>
              <a:rPr lang="en-GB" sz="2000" b="1" dirty="0" smtClean="0">
                <a:solidFill>
                  <a:srgbClr val="000000"/>
                </a:solidFill>
                <a:latin typeface="Palatino Linotype" pitchFamily="18" charset="0"/>
              </a:rPr>
              <a:t>verification</a:t>
            </a: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face clustering </a:t>
            </a:r>
            <a:endParaRPr lang="en-GB" sz="19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caption-based recognition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Problem 2: face verification</a:t>
            </a:r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Are these two faces of the same person?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Challenges: 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pose, scale, lighting, ...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expression, occlusion, hairstyle, ...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generalization to people not seen during training</a:t>
            </a: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23813"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67588" name="Picture 6" descr="pair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828800"/>
            <a:ext cx="6324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" charset="0"/>
              </a:rPr>
              <a:t>Face</a:t>
            </a: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 verification experiments</a:t>
            </a:r>
            <a:endParaRPr lang="en-US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609600" y="1117600"/>
            <a:ext cx="8305800" cy="625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Realistic intra-person variability: Labelled  Faces in the Wild data 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set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Contains 12.233 faces of 5749 different people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Task: predict for pair of faces whether they are the same person or not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Pairs used in test are of people not in the training set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Feature extraction process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700" dirty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Detection of 9 facial features using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both appearance and relative position 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[</a:t>
            </a:r>
            <a:r>
              <a:rPr lang="en-GB" sz="1400" b="1" dirty="0" err="1">
                <a:solidFill>
                  <a:srgbClr val="000000"/>
                </a:solidFill>
                <a:latin typeface="Palatino" charset="0"/>
              </a:rPr>
              <a:t>Everingham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 et al. 2006]</a:t>
            </a: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700" dirty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Each facial features described using SIFT descriptors at 3 scales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Concatenate 3x9 </a:t>
            </a:r>
            <a:r>
              <a:rPr lang="en-GB" sz="1900" dirty="0" err="1">
                <a:solidFill>
                  <a:srgbClr val="000000"/>
                </a:solidFill>
                <a:latin typeface="Palatino" charset="0"/>
              </a:rPr>
              <a:t>SIFTs</a:t>
            </a: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 into a vector of dimensionality 3456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69636" name="Picture 3" descr="feature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67000"/>
            <a:ext cx="44958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Facial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f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eature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extraction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process</a:t>
            </a:r>
            <a:endParaRPr lang="en-GB" sz="3200" dirty="0" smtClean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609600" y="1117600"/>
            <a:ext cx="8305800" cy="6253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5" name="Picture 4" descr="descripto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3784" y="1143000"/>
            <a:ext cx="9050216" cy="2743200"/>
          </a:xfrm>
          <a:prstGeom prst="rect">
            <a:avLst/>
          </a:prstGeom>
        </p:spPr>
      </p:pic>
      <p:pic>
        <p:nvPicPr>
          <p:cNvPr id="9" name="Picture 8" descr="SIF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743200" y="4038600"/>
            <a:ext cx="4038600" cy="17875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Logistic Discriminant Metric Learning</a:t>
            </a:r>
          </a:p>
        </p:txBody>
      </p:sp>
      <p:sp>
        <p:nvSpPr>
          <p:cNvPr id="7168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6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Classify </a:t>
            </a:r>
            <a:r>
              <a:rPr lang="en-GB" sz="2000" b="1" dirty="0">
                <a:solidFill>
                  <a:srgbClr val="000000"/>
                </a:solidFill>
                <a:latin typeface="Palatino" charset="0"/>
              </a:rPr>
              <a:t>pairs of faces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based on a learned distance metric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Use sigmoid to map distance to class probability      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[</a:t>
            </a:r>
            <a:r>
              <a:rPr lang="en-GB" sz="1400" b="1" dirty="0" err="1">
                <a:solidFill>
                  <a:srgbClr val="000000"/>
                </a:solidFill>
                <a:latin typeface="Palatino" charset="0"/>
              </a:rPr>
              <a:t>Guillaumin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 et al 2009b]</a:t>
            </a: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Linear logistic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discriminant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model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Distance is linear in elements of M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Learn maximum likelihood M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Can use low-rank M =L</a:t>
            </a:r>
            <a:r>
              <a:rPr lang="en-GB" sz="2000" baseline="30000" dirty="0">
                <a:solidFill>
                  <a:srgbClr val="000000"/>
                </a:solidFill>
                <a:latin typeface="Palatino" charset="0"/>
              </a:rPr>
              <a:t>T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L to avoid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overfitting</a:t>
            </a: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Loses convexity of cost function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944563" y="2274888"/>
          <a:ext cx="3257550" cy="468312"/>
        </p:xfrm>
        <a:graphic>
          <a:graphicData uri="http://schemas.openxmlformats.org/presentationml/2006/ole">
            <p:oleObj spid="_x0000_s71682" name="Equation" r:id="rId4" imgW="1854200" imgH="266700" progId="Equation.3">
              <p:embed/>
            </p:oleObj>
          </a:graphicData>
        </a:graphic>
      </p:graphicFrame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5821363" y="2286000"/>
          <a:ext cx="1951037" cy="363538"/>
        </p:xfrm>
        <a:graphic>
          <a:graphicData uri="http://schemas.openxmlformats.org/presentationml/2006/ole">
            <p:oleObj spid="_x0000_s71683" name="Equation" r:id="rId5" imgW="1295400" imgH="241300" progId="Equation.3">
              <p:embed/>
            </p:oleObj>
          </a:graphicData>
        </a:graphic>
      </p:graphicFrame>
      <p:pic>
        <p:nvPicPr>
          <p:cNvPr id="71686" name="Picture 5" descr="sigmoid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6775" y="2743200"/>
            <a:ext cx="3081338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" charset="0"/>
              </a:rPr>
              <a:t>Experimental</a:t>
            </a: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 Comparison on Verification Task</a:t>
            </a:r>
            <a:endParaRPr lang="en-US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609600" y="4800600"/>
            <a:ext cx="8305800" cy="139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Significant increases in performance when learning the metric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Low-rank metric needs less dimensions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 to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learn good 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metric</a:t>
            </a: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73732" name="Picture 5" descr="LDML123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990600"/>
            <a:ext cx="3029342" cy="404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 descr="legend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438400"/>
            <a:ext cx="1319212" cy="133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>
                <a:solidFill>
                  <a:srgbClr val="000000"/>
                </a:solidFill>
                <a:latin typeface="Palatino" charset="0"/>
              </a:rPr>
              <a:t>Experimental </a:t>
            </a: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Results: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Low-rank LDML metrics</a:t>
            </a:r>
            <a:endParaRPr lang="en-US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	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				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		    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							      L2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: 67.8 %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 smtClean="0">
              <a:solidFill>
                <a:srgbClr val="000000"/>
              </a:solidFill>
              <a:latin typeface="Palatino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Surprisingly good performance using very few dimensions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20 dimensional descriptor instead of 3456 dim. concatenated SIFT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	 just from linear combinations of the SIFT histogram bins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75780" name="Picture 7" descr="LDML_dim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9" y="1219200"/>
            <a:ext cx="59026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Comparing projections of LDML and PCA</a:t>
            </a: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Using PCA and LDML to find two dimensional projection of the faces of </a:t>
            </a:r>
            <a:r>
              <a:rPr lang="en-US" sz="2000">
                <a:solidFill>
                  <a:srgbClr val="0000FF"/>
                </a:solidFill>
                <a:latin typeface="Palatino" charset="0"/>
              </a:rPr>
              <a:t>Britney Spears </a:t>
            </a:r>
            <a:r>
              <a:rPr lang="en-US" sz="2000">
                <a:solidFill>
                  <a:srgbClr val="000000"/>
                </a:solidFill>
                <a:latin typeface="Palatino" charset="0"/>
              </a:rPr>
              <a:t>and </a:t>
            </a:r>
            <a:r>
              <a:rPr lang="en-US" sz="2000">
                <a:solidFill>
                  <a:srgbClr val="FF0000"/>
                </a:solidFill>
                <a:latin typeface="Palatino" charset="0"/>
              </a:rPr>
              <a:t>Jennifer Aniston</a:t>
            </a:r>
            <a:endParaRPr lang="en-GB" sz="2000">
              <a:solidFill>
                <a:srgbClr val="FF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77828" name="Picture 4" descr="LDML_PCA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2057400"/>
            <a:ext cx="98329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7829" name="Straight Connector 6"/>
          <p:cNvCxnSpPr>
            <a:cxnSpLocks noChangeShapeType="1"/>
          </p:cNvCxnSpPr>
          <p:nvPr/>
        </p:nvCxnSpPr>
        <p:spPr bwMode="auto">
          <a:xfrm rot="16200000" flipH="1">
            <a:off x="-38100" y="3924300"/>
            <a:ext cx="1905000" cy="91440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 type="arrow" w="med" len="med"/>
            <a:tailEnd type="arrow" w="med" len="med"/>
          </a:ln>
        </p:spPr>
      </p:cxnSp>
      <p:sp>
        <p:nvSpPr>
          <p:cNvPr id="77830" name="TextBox 7"/>
          <p:cNvSpPr txBox="1">
            <a:spLocks noChangeArrowheads="1"/>
          </p:cNvSpPr>
          <p:nvPr/>
        </p:nvSpPr>
        <p:spPr bwMode="auto">
          <a:xfrm rot="3767311">
            <a:off x="457200" y="4495800"/>
            <a:ext cx="747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pose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715000" y="2362200"/>
            <a:ext cx="3581400" cy="3581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81000" y="2438400"/>
            <a:ext cx="3581400" cy="3581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Metric Learning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Acquisition of measures of distance or similarity from examples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Which things are similar depends on the task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 While visual features are often quite generic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 algn="ctr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pic>
        <p:nvPicPr>
          <p:cNvPr id="3072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9388" y="2955925"/>
            <a:ext cx="1281112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451485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1350" y="4602163"/>
            <a:ext cx="1741488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6938" y="3182938"/>
            <a:ext cx="1766887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3048000"/>
            <a:ext cx="14747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season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scene type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objects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Marginalized k Nearest Neighbors</a:t>
            </a:r>
          </a:p>
        </p:txBody>
      </p:sp>
      <p:sp>
        <p:nvSpPr>
          <p:cNvPr id="79878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581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Nearest neighbour prediction on identify each face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Class probability given by fraction of neighbours of class</a:t>
            </a: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Compute marginal probability that both samples belong to same class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Counting pairs of neighbours with the same label</a:t>
            </a: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950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79879" name="Picture 3" descr="mknn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124200"/>
            <a:ext cx="51054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914400" y="3810000"/>
          <a:ext cx="3735388" cy="622300"/>
        </p:xfrm>
        <a:graphic>
          <a:graphicData uri="http://schemas.openxmlformats.org/presentationml/2006/ole">
            <p:oleObj spid="_x0000_s79874" name="Equation" r:id="rId5" imgW="2133600" imgH="355600" progId="Equation.3">
              <p:embed/>
            </p:oleObj>
          </a:graphicData>
        </a:graphic>
      </p:graphicFrame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7107238" y="1981200"/>
          <a:ext cx="1866900" cy="311150"/>
        </p:xfrm>
        <a:graphic>
          <a:graphicData uri="http://schemas.openxmlformats.org/presentationml/2006/ole">
            <p:oleObj spid="_x0000_s79875" name="Equation" r:id="rId6" imgW="1066800" imgH="177800" progId="Equation.3">
              <p:embed/>
            </p:oleObj>
          </a:graphicData>
        </a:graphic>
      </p:graphicFrame>
      <p:graphicFrame>
        <p:nvGraphicFramePr>
          <p:cNvPr id="79876" name="Object 4"/>
          <p:cNvGraphicFramePr>
            <a:graphicFrameLocks noChangeAspect="1"/>
          </p:cNvGraphicFramePr>
          <p:nvPr/>
        </p:nvGraphicFramePr>
        <p:xfrm>
          <a:off x="2057400" y="4603750"/>
          <a:ext cx="1468438" cy="711200"/>
        </p:xfrm>
        <a:graphic>
          <a:graphicData uri="http://schemas.openxmlformats.org/presentationml/2006/ole">
            <p:oleObj spid="_x0000_s79876" name="Equation" r:id="rId7" imgW="838200" imgH="406400" progId="Equation.3">
              <p:embed/>
            </p:oleObj>
          </a:graphicData>
        </a:graphic>
      </p:graphicFrame>
      <p:pic>
        <p:nvPicPr>
          <p:cNvPr id="79880" name="Picture 7" descr="frontal.p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4724400"/>
            <a:ext cx="520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8" descr="profile.pd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05800" y="3440113"/>
            <a:ext cx="520700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Marginalized kNN results </a:t>
            </a:r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609600" y="4953000"/>
            <a:ext cx="8382000" cy="1243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Examples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where LDML fails, but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MkNN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succeeds</a:t>
            </a: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Observe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the large variations in pose, expression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81924" name="Picture 5" descr="MkNN_succes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7821143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3" descr="mknn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1000"/>
            <a:ext cx="260191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Marginalized kNN results </a:t>
            </a:r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48006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Performance as function of 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number of neighbours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Neighbour metric L2 / LMNN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Again: using the right metric for the task at hand is very important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Performance comparable to LDML, methods complementary as a late fusion of the scores improves results to ~87.5%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</a:t>
            </a:r>
          </a:p>
        </p:txBody>
      </p:sp>
      <p:pic>
        <p:nvPicPr>
          <p:cNvPr id="83972" name="Picture 4" descr="MkNNresul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3513" y="2286000"/>
            <a:ext cx="390048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3" descr="mknn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1000"/>
            <a:ext cx="2601913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Benchmark comparison to other methods  </a:t>
            </a:r>
            <a:endParaRPr lang="en-US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Combining scores of LDML and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MkNN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further increases performance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State of the art results on the LFW benchmark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1219200"/>
          <a:ext cx="8534400" cy="4481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1200"/>
                <a:gridCol w="2743200"/>
              </a:tblGrid>
              <a:tr h="26251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Method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Performance</a:t>
                      </a:r>
                      <a:endParaRPr lang="en-US" sz="1600" dirty="0"/>
                    </a:p>
                  </a:txBody>
                  <a:tcPr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Eigenface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s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(CVPR ‘91)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60.02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MERL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(ECCV’08)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70.52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33978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3x3 Multi-Region Histograms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(ICB’09)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72.95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Nowak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(CVPR’07)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73.93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8016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Hybrid descriptor-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based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(ECCV’08)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78.47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8016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LDML, 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funneled (ICCV’09)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00"/>
                          </a:solidFill>
                        </a:rPr>
                        <a:t>79.27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V1-like/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MKL (CVPR’09)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79.35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Hybrid,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aligned (BMVC ‘09)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83.98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Multiple LE +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comp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(CVPR ‘10)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84.45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45342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Combined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</a:rPr>
                        <a:t>b/g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 samples based methods,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aligned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(ACCV ‘09)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86.83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</a:tr>
              <a:tr h="26251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LDML-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</a:rPr>
                        <a:t>MkNN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funneled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(ICCV ‘09)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87.50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80169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Combined 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multishot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aligned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(BMVC ‘09)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89.50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Palatino" charset="0"/>
              </a:rPr>
              <a:t>Examples of face-pairs need decision boundary</a:t>
            </a:r>
            <a:endParaRPr lang="en-US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8601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Combining scores of LDML and </a:t>
            </a:r>
            <a:r>
              <a:rPr lang="en-GB" sz="2000" dirty="0" err="1">
                <a:solidFill>
                  <a:srgbClr val="000000"/>
                </a:solidFill>
                <a:latin typeface="Palatino" charset="0"/>
              </a:rPr>
              <a:t>MkNN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further increases performance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State of the art </a:t>
            </a: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results </a:t>
            </a: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on the LFW benchmark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86020" name="Picture 4" descr="Faces_good_bad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33613"/>
            <a:ext cx="4813300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Box 5"/>
          <p:cNvSpPr txBox="1">
            <a:spLocks noChangeArrowheads="1"/>
          </p:cNvSpPr>
          <p:nvPr/>
        </p:nvSpPr>
        <p:spPr bwMode="auto">
          <a:xfrm>
            <a:off x="6096000" y="2767013"/>
            <a:ext cx="26590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Correctly Classified</a:t>
            </a:r>
          </a:p>
        </p:txBody>
      </p:sp>
      <p:sp>
        <p:nvSpPr>
          <p:cNvPr id="86022" name="TextBox 6"/>
          <p:cNvSpPr txBox="1">
            <a:spLocks noChangeArrowheads="1"/>
          </p:cNvSpPr>
          <p:nvPr/>
        </p:nvSpPr>
        <p:spPr bwMode="auto">
          <a:xfrm>
            <a:off x="6096000" y="4672013"/>
            <a:ext cx="2843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Incorrectly Classified</a:t>
            </a:r>
          </a:p>
        </p:txBody>
      </p:sp>
      <p:cxnSp>
        <p:nvCxnSpPr>
          <p:cNvPr id="86023" name="Straight Connector 8"/>
          <p:cNvCxnSpPr>
            <a:cxnSpLocks noChangeShapeType="1"/>
          </p:cNvCxnSpPr>
          <p:nvPr/>
        </p:nvCxnSpPr>
        <p:spPr bwMode="auto">
          <a:xfrm rot="10800000" flipH="1">
            <a:off x="914400" y="4003675"/>
            <a:ext cx="8077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Overview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methods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for image annotation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for face identification</a:t>
            </a:r>
          </a:p>
          <a:p>
            <a:pPr marL="1200150" lvl="1" indent="-457200" eaLnBrk="1" hangingPunct="1">
              <a:spcBef>
                <a:spcPts val="1125"/>
              </a:spcBef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b="1">
                <a:solidFill>
                  <a:srgbClr val="000000"/>
                </a:solidFill>
                <a:latin typeface="Palatino" charset="0"/>
              </a:rPr>
              <a:t>Application to face clustering </a:t>
            </a:r>
          </a:p>
          <a:p>
            <a:pPr marL="1200150" lvl="1" indent="-457200" eaLnBrk="1" hangingPunct="1">
              <a:spcBef>
                <a:spcPts val="1125"/>
              </a:spcBef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Application to caption-based recognition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Application 1: Face Clustering</a:t>
            </a:r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Example: grouping faces to speed-up labelling of personal photos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90116" name="Picture 4" descr="Screen shot 2010-07-21 at 14.40.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828800"/>
            <a:ext cx="7847013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TextBox 6"/>
          <p:cNvSpPr txBox="1">
            <a:spLocks noChangeArrowheads="1"/>
          </p:cNvSpPr>
          <p:nvPr/>
        </p:nvSpPr>
        <p:spPr bwMode="auto">
          <a:xfrm rot="-5400000">
            <a:off x="-527050" y="4184650"/>
            <a:ext cx="2582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Picasa 3 screenshot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Face Clustering experiment</a:t>
            </a:r>
          </a:p>
        </p:txBody>
      </p:sp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Suppose user has two buttons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Button 1: Assign name to cluster of faces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Button 2: Assign name to a single face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Labelling cost: number of clicks needed to name all faces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Given a particular clustering, optimal labelling strategy 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" charset="0"/>
              </a:rPr>
              <a:t>For each cluster</a:t>
            </a:r>
          </a:p>
          <a:p>
            <a:pPr lvl="2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800" dirty="0">
                <a:solidFill>
                  <a:srgbClr val="000000"/>
                </a:solidFill>
                <a:latin typeface="Palatino" charset="0"/>
              </a:rPr>
              <a:t>Assign cluster the name of most frequent person (1 click)</a:t>
            </a:r>
          </a:p>
          <a:p>
            <a:pPr lvl="2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800" dirty="0">
                <a:solidFill>
                  <a:srgbClr val="000000"/>
                </a:solidFill>
                <a:latin typeface="Palatino" charset="0"/>
              </a:rPr>
              <a:t>Correct all errors (1 click per remaining face)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ounded Rectangle 4"/>
          <p:cNvSpPr>
            <a:spLocks noChangeArrowheads="1"/>
          </p:cNvSpPr>
          <p:nvPr/>
        </p:nvSpPr>
        <p:spPr bwMode="auto">
          <a:xfrm>
            <a:off x="533400" y="2209800"/>
            <a:ext cx="6781800" cy="3200400"/>
          </a:xfrm>
          <a:prstGeom prst="roundRect">
            <a:avLst>
              <a:gd name="adj" fmla="val 1666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Face Clustering experiment</a:t>
            </a: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Assign cluster the name of most frequent person (1 click)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Correct all errors (4 clicks)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94213" name="Rounded Rectangle 5"/>
          <p:cNvSpPr>
            <a:spLocks noChangeArrowheads="1"/>
          </p:cNvSpPr>
          <p:nvPr/>
        </p:nvSpPr>
        <p:spPr bwMode="auto">
          <a:xfrm>
            <a:off x="838200" y="4114800"/>
            <a:ext cx="990600" cy="990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4" name="Rounded Rectangle 6"/>
          <p:cNvSpPr>
            <a:spLocks noChangeArrowheads="1"/>
          </p:cNvSpPr>
          <p:nvPr/>
        </p:nvSpPr>
        <p:spPr bwMode="auto">
          <a:xfrm>
            <a:off x="1885950" y="4114800"/>
            <a:ext cx="990600" cy="990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5" name="Rounded Rectangle 7"/>
          <p:cNvSpPr>
            <a:spLocks noChangeArrowheads="1"/>
          </p:cNvSpPr>
          <p:nvPr/>
        </p:nvSpPr>
        <p:spPr bwMode="auto">
          <a:xfrm>
            <a:off x="4010025" y="4114800"/>
            <a:ext cx="990600" cy="990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6" name="Rounded Rectangle 8"/>
          <p:cNvSpPr>
            <a:spLocks noChangeArrowheads="1"/>
          </p:cNvSpPr>
          <p:nvPr/>
        </p:nvSpPr>
        <p:spPr bwMode="auto">
          <a:xfrm>
            <a:off x="6124575" y="4114800"/>
            <a:ext cx="990600" cy="9906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94217" name="Picture 3" descr="cluster_labeling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286000"/>
            <a:ext cx="6238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Face Clustering experiment</a:t>
            </a:r>
          </a:p>
        </p:txBody>
      </p:sp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Hierarchical clustering based on L2 or learned metrics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Also compared to random clustering, min/max labelling cost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Clustering 411 faces of 17 people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Learned metrics yield significantly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better clustering results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96260" name="Picture 5" descr="Clustering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50" y="2133600"/>
            <a:ext cx="422275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 Linotype" pitchFamily="18" charset="0"/>
              </a:rPr>
              <a:t>Problem 1: Face verification</a:t>
            </a:r>
            <a:endParaRPr lang="en-GB" sz="32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23813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Are these two faces of the same person?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Challenges: 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pose, scale, lighting, ...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expression, occlusion, hairstyle, ...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Font typeface="Arial" charset="0"/>
              <a:buChar char="–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generalization to people not seen during training</a:t>
            </a: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3813"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pic>
        <p:nvPicPr>
          <p:cNvPr id="32772" name="Picture 6" descr="pair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828800"/>
            <a:ext cx="6324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Example Clusters</a:t>
            </a:r>
          </a:p>
        </p:txBody>
      </p:sp>
      <p:sp>
        <p:nvSpPr>
          <p:cNvPr id="98307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98308" name="Picture 4" descr="cluster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05200"/>
            <a:ext cx="4005263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5" descr="cluster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62263" y="1447800"/>
            <a:ext cx="4681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0" name="Picture 7" descr="cluster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3938" y="4343400"/>
            <a:ext cx="3929062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Overview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methods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for image annotation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Metric learning for face identification</a:t>
            </a:r>
          </a:p>
          <a:p>
            <a:pPr marL="1200150" lvl="1" indent="-457200" eaLnBrk="1" hangingPunct="1">
              <a:spcBef>
                <a:spcPts val="1125"/>
              </a:spcBef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Application to face clustering </a:t>
            </a:r>
          </a:p>
          <a:p>
            <a:pPr marL="1200150" lvl="1" indent="-457200" eaLnBrk="1" hangingPunct="1">
              <a:spcBef>
                <a:spcPts val="1125"/>
              </a:spcBef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b="1">
                <a:solidFill>
                  <a:srgbClr val="000000"/>
                </a:solidFill>
                <a:latin typeface="Palatino" charset="0"/>
              </a:rPr>
              <a:t>Application to caption-based recognition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Application 2: Caption-based recognition</a:t>
            </a:r>
          </a:p>
        </p:txBody>
      </p:sp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Recognition without any labelled training examples </a:t>
            </a:r>
            <a:r>
              <a:rPr lang="en-GB" sz="1400" b="1" dirty="0">
                <a:solidFill>
                  <a:srgbClr val="000000"/>
                </a:solidFill>
                <a:latin typeface="Palatino" charset="0"/>
              </a:rPr>
              <a:t>[Berg et al 2004]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Automatically detected faces from image, and names from caption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Missed faces, erroneous face detections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People not mentioned in caption, names missed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02404" name="Picture 10" descr="naming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33600"/>
            <a:ext cx="65627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Associating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names and </a:t>
            </a: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faces using similarities </a:t>
            </a:r>
            <a:endParaRPr lang="en-GB" sz="3200" dirty="0" smtClean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04452" name="Picture 4" descr="Tony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133600"/>
            <a:ext cx="30480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Box 5"/>
          <p:cNvSpPr txBox="1">
            <a:spLocks noChangeArrowheads="1"/>
          </p:cNvSpPr>
          <p:nvPr/>
        </p:nvSpPr>
        <p:spPr bwMode="auto">
          <a:xfrm>
            <a:off x="685800" y="4953000"/>
            <a:ext cx="17176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George W. Bush</a:t>
            </a:r>
          </a:p>
          <a:p>
            <a:r>
              <a:rPr lang="en-US" sz="1600">
                <a:solidFill>
                  <a:schemeClr val="tx1"/>
                </a:solidFill>
              </a:rPr>
              <a:t>Tony Blair</a:t>
            </a:r>
          </a:p>
          <a:p>
            <a:r>
              <a:rPr lang="en-US" sz="1600">
                <a:solidFill>
                  <a:schemeClr val="tx1"/>
                </a:solidFill>
              </a:rPr>
              <a:t>Junichiro Koizumi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572000" y="2133600"/>
            <a:ext cx="3009900" cy="3649663"/>
            <a:chOff x="4572000" y="2133600"/>
            <a:chExt cx="3009900" cy="3650397"/>
          </a:xfrm>
        </p:grpSpPr>
        <p:pic>
          <p:nvPicPr>
            <p:cNvPr id="104457" name="Picture 6" descr="Tony2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133600"/>
              <a:ext cx="3009900" cy="2752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58" name="TextBox 7"/>
            <p:cNvSpPr txBox="1">
              <a:spLocks noChangeArrowheads="1"/>
            </p:cNvSpPr>
            <p:nvPr/>
          </p:nvSpPr>
          <p:spPr bwMode="auto">
            <a:xfrm>
              <a:off x="4572000" y="4953000"/>
              <a:ext cx="119325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</a:rPr>
                <a:t>Tony Blair</a:t>
              </a:r>
            </a:p>
            <a:p>
              <a:r>
                <a:rPr lang="en-US" sz="1600">
                  <a:solidFill>
                    <a:schemeClr val="tx1"/>
                  </a:solidFill>
                </a:rPr>
                <a:t>David Kelly</a:t>
              </a:r>
            </a:p>
            <a:p>
              <a:r>
                <a:rPr lang="en-US" sz="1600">
                  <a:solidFill>
                    <a:schemeClr val="tx1"/>
                  </a:solidFill>
                </a:rPr>
                <a:t>Jiang Zemin</a:t>
              </a:r>
            </a:p>
          </p:txBody>
        </p:sp>
      </p:grp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 rot="10800000" flipV="1">
            <a:off x="1752600" y="2971800"/>
            <a:ext cx="4572000" cy="1143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10800000" flipV="1">
            <a:off x="1676400" y="5105400"/>
            <a:ext cx="297180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62000" y="13462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Experiments on 20.000 images from Yahoo! News</a:t>
            </a: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Caption-based face recognition</a:t>
            </a:r>
          </a:p>
        </p:txBody>
      </p:sp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Iteratively optimize name-face matching per image, keeping rest fixed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Assumptions on name-face assignments in an image-caption pair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People appear once per image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A face belongs to only one person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Faces only assigned to names in the caption, or discarded</a:t>
            </a:r>
          </a:p>
          <a:p>
            <a:pPr lvl="1"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06500" name="Picture 4" descr="Double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352800"/>
            <a:ext cx="45212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Direct similarity-based approach</a:t>
            </a:r>
          </a:p>
        </p:txBody>
      </p:sp>
      <p:sp>
        <p:nvSpPr>
          <p:cNvPr id="11059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Maximize the sum of similarities between faces assigned to same name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Fixed cost to discard a face 			</a:t>
            </a:r>
            <a:r>
              <a:rPr lang="en-GB" sz="1400" b="1">
                <a:solidFill>
                  <a:srgbClr val="000000"/>
                </a:solidFill>
                <a:latin typeface="Palatino" charset="0"/>
              </a:rPr>
              <a:t>[Guillaumin et al. 2008]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Compute for each face total sum of similarities for each possible name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>
                <a:solidFill>
                  <a:srgbClr val="000000"/>
                </a:solidFill>
                <a:latin typeface="Palatino" charset="0"/>
              </a:rPr>
              <a:t> Solve assignment problem per image using Hungarian algorithm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10597" name="Picture 4" descr="GraphBased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4343400"/>
            <a:ext cx="59055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1712913" y="2209800"/>
          <a:ext cx="3122612" cy="647700"/>
        </p:xfrm>
        <a:graphic>
          <a:graphicData uri="http://schemas.openxmlformats.org/presentationml/2006/ole">
            <p:oleObj spid="_x0000_s110594" name="Equation" r:id="rId5" imgW="1778000" imgH="36830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Caption-based recognition similarity-based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Weights defined using distance from </a:t>
            </a:r>
            <a:r>
              <a:rPr lang="en-GB" sz="2000" dirty="0">
                <a:solidFill>
                  <a:srgbClr val="00FF00"/>
                </a:solidFill>
                <a:latin typeface="Palatino Linotype" pitchFamily="18" charset="0"/>
              </a:rPr>
              <a:t>L2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, PCA, </a:t>
            </a:r>
            <a:r>
              <a:rPr lang="en-GB" sz="2000" dirty="0">
                <a:solidFill>
                  <a:srgbClr val="0000FF"/>
                </a:solidFill>
                <a:latin typeface="Palatino Linotype" pitchFamily="18" charset="0"/>
              </a:rPr>
              <a:t>LDML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PCA does not help: it preserves distances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" charset="0"/>
              </a:rPr>
              <a:t> LDML: distances emphasise variations relevant for identity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14692" name="Picture 4" descr="GraphBasedResults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658938"/>
            <a:ext cx="5791200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/>
          <p:cNvSpPr txBox="1">
            <a:spLocks noChangeArrowheads="1"/>
          </p:cNvSpPr>
          <p:nvPr/>
        </p:nvSpPr>
        <p:spPr bwMode="auto">
          <a:xfrm>
            <a:off x="0" y="0"/>
            <a:ext cx="89852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>
                <a:solidFill>
                  <a:srgbClr val="000000"/>
                </a:solidFill>
                <a:latin typeface="Palatino" charset="0"/>
              </a:rPr>
              <a:t>Example name-face associations</a:t>
            </a:r>
          </a:p>
        </p:txBody>
      </p:sp>
      <p:sp>
        <p:nvSpPr>
          <p:cNvPr id="11673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82000" cy="500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16740" name="Picture 5" descr="doc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5050"/>
            <a:ext cx="442912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6" descr="doc2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9625" y="3575050"/>
            <a:ext cx="4524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7" descr="doc3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0125" y="1676400"/>
            <a:ext cx="43338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8" descr="doc4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844675"/>
            <a:ext cx="4572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" charset="0"/>
              </a:rPr>
              <a:t>Summary  &amp; Conclusion</a:t>
            </a:r>
            <a:endParaRPr lang="en-GB" sz="3200" dirty="0">
              <a:solidFill>
                <a:srgbClr val="000000"/>
              </a:solidFill>
              <a:latin typeface="Palatino" charset="0"/>
            </a:endParaRPr>
          </a:p>
        </p:txBody>
      </p:sp>
      <p:sp>
        <p:nvSpPr>
          <p:cNvPr id="118787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Presented three simple metric learning methods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err="1" smtClean="0">
                <a:solidFill>
                  <a:srgbClr val="000000"/>
                </a:solidFill>
                <a:latin typeface="Palatino" charset="0"/>
              </a:rPr>
              <a:t>TagProp</a:t>
            </a: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: weighted nearest neighbour image annotation method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LDML: logistic </a:t>
            </a:r>
            <a:r>
              <a:rPr lang="en-GB" sz="1900" dirty="0" err="1" smtClean="0">
                <a:solidFill>
                  <a:srgbClr val="000000"/>
                </a:solidFill>
                <a:latin typeface="Palatino" charset="0"/>
              </a:rPr>
              <a:t>discriminant</a:t>
            </a: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metric learning</a:t>
            </a: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err="1" smtClean="0">
                <a:solidFill>
                  <a:srgbClr val="000000"/>
                </a:solidFill>
                <a:latin typeface="Palatino" charset="0"/>
              </a:rPr>
              <a:t>MkNN</a:t>
            </a: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: marginalized </a:t>
            </a:r>
            <a:r>
              <a:rPr lang="en-GB" sz="1900" dirty="0" err="1" smtClean="0">
                <a:solidFill>
                  <a:srgbClr val="000000"/>
                </a:solidFill>
                <a:latin typeface="Palatino" charset="0"/>
              </a:rPr>
              <a:t>k</a:t>
            </a:r>
            <a:r>
              <a:rPr lang="en-GB" sz="1900" dirty="0" smtClean="0">
                <a:solidFill>
                  <a:srgbClr val="000000"/>
                </a:solidFill>
                <a:latin typeface="Palatino" charset="0"/>
              </a:rPr>
              <a:t> nearest neighbour classification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" charset="0"/>
              </a:rPr>
              <a:t>Sate of the art performance on challenging vision tasks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marL="766763" lvl="1" algn="ctr">
              <a:spcBef>
                <a:spcPts val="117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" charset="0"/>
            </a:endParaRPr>
          </a:p>
        </p:txBody>
      </p:sp>
      <p:pic>
        <p:nvPicPr>
          <p:cNvPr id="118788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8300" y="3354745"/>
            <a:ext cx="992200" cy="136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40008" y="4837056"/>
            <a:ext cx="1475391" cy="110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4084" y="4921863"/>
            <a:ext cx="1348754" cy="109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3581400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>
                <a:solidFill>
                  <a:srgbClr val="000000"/>
                </a:solidFill>
                <a:latin typeface="Palatino" charset="0"/>
              </a:rPr>
              <a:t>References</a:t>
            </a:r>
          </a:p>
        </p:txBody>
      </p:sp>
      <p:sp>
        <p:nvSpPr>
          <p:cNvPr id="12083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400">
                <a:solidFill>
                  <a:srgbClr val="000000"/>
                </a:solidFill>
                <a:latin typeface="Palatino" charset="0"/>
              </a:rPr>
              <a:t>E. Nowak and F. Jurie. </a:t>
            </a:r>
            <a:r>
              <a:rPr lang="en-US" sz="1400">
                <a:solidFill>
                  <a:srgbClr val="000000"/>
                </a:solidFill>
                <a:latin typeface="Palatino" charset="0"/>
              </a:rPr>
              <a:t>Learning visual similarity measures for comparing never seen objects. CVPR 2007.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C. Bishop. Pattern Recognition and Machine Learning. Springer, 2006.</a:t>
            </a: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</a:rPr>
              <a:t>L. Yang and R. Jin. Distance metric learning: A comprehensive survey. Technical report, Department of Computer Science &amp; Engineering, Michigan State University, 2006.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M. Guillaumin, T. Mensink, J. Verbeek, and C. Schmid. TagProp: Discriminative metric learning in nearest neighbor models for image auto-annotation. ICCV 2009.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M. Guillaumin, J. Verbeek, and C. Schmid. Is that you? Metric learning approaches for face identification. ICCV 2009. 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M. Everingham, J. Sivic, and A. Zisserman. ‘Hello! My name is... Buffy’ - automatic naming of characters in TV video. BMVC 2006.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T. Berg, A. Berg, J. Edwards, M. Maire, R. White, Y. W. Teh, E. Learned- Miller, and D. Forsyth. Names and faces in the news. CVPR 2004.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>
                <a:solidFill>
                  <a:srgbClr val="000000"/>
                </a:solidFill>
                <a:latin typeface="Palatino" charset="0"/>
              </a:rPr>
              <a:t>M. Guillaumin, T. Mensink, J. Verbeek, and C. Schmid. Automatic face naming with caption-based supervision. CVPR 2008.</a:t>
            </a: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>
              <a:solidFill>
                <a:srgbClr val="000000"/>
              </a:solidFill>
              <a:latin typeface="Palatino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 smtClean="0">
                <a:solidFill>
                  <a:srgbClr val="000000"/>
                </a:solidFill>
                <a:latin typeface="Palatino Linotype" pitchFamily="18" charset="0"/>
              </a:rPr>
              <a:t>Problem 2: image </a:t>
            </a: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annotation</a:t>
            </a: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8274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Predicting the relevance of keywords for images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Ranking keywords for an image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Ranking images for keywords</a:t>
            </a: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450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766763" lvl="1">
              <a:spcBef>
                <a:spcPts val="1175"/>
              </a:spcBef>
              <a:buClr>
                <a:srgbClr val="B2DA11"/>
              </a:buClr>
              <a:buSzPct val="130000"/>
              <a:buFont typeface="Times New Roman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pic>
        <p:nvPicPr>
          <p:cNvPr id="34820" name="Picture 4" descr="tagprop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786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tagprop2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685800" y="0"/>
            <a:ext cx="829945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Overview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Palatino Linotype" pitchFamily="18" charset="0"/>
              </a:rPr>
              <a:t>Metric learning methods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for image annotation</a:t>
            </a: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Arial" charset="0"/>
              <a:buAutoNum type="arabicPeriod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Metric learning for face </a:t>
            </a: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verification</a:t>
            </a: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face clustering </a:t>
            </a:r>
            <a:endParaRPr lang="en-GB" sz="19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lvl="1" eaLnBrk="1" hangingPunct="1"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Application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to caption-based recognition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Metric Learning</a:t>
            </a:r>
          </a:p>
        </p:txBody>
      </p:sp>
      <p:sp>
        <p:nvSpPr>
          <p:cNvPr id="38918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Euclidean or L2 distance is probably the most well known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Most common form of learned metrics are 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Mahalanobis</a:t>
            </a: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700" dirty="0">
                <a:solidFill>
                  <a:srgbClr val="000000"/>
                </a:solidFill>
                <a:latin typeface="Palatino Linotype" pitchFamily="18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M is a positive definite matrix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 Generalization of Euclidean metric (setting M=I)</a:t>
            </a: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 Corresponds to Euclidean metric after linear </a:t>
            </a:r>
            <a:r>
              <a:rPr lang="en-GB" sz="1900" dirty="0" smtClean="0">
                <a:solidFill>
                  <a:srgbClr val="000000"/>
                </a:solidFill>
                <a:latin typeface="Palatino Linotype" pitchFamily="18" charset="0"/>
              </a:rPr>
              <a:t>projection of data</a:t>
            </a:r>
            <a:endParaRPr lang="en-GB" sz="19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23863" lvl="1" indent="0" eaLnBrk="1" hangingPunct="1">
              <a:spcBef>
                <a:spcPts val="425"/>
              </a:spcBef>
              <a:buClr>
                <a:srgbClr val="B2DA11"/>
              </a:buClr>
              <a:buSzPct val="130000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425"/>
              </a:spcBef>
              <a:buClrTx/>
              <a:buSzTx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700" dirty="0">
                <a:solidFill>
                  <a:srgbClr val="000000"/>
                </a:solidFill>
                <a:latin typeface="Palatino Linotype" pitchFamily="18" charset="0"/>
              </a:rPr>
              <a:t> </a:t>
            </a:r>
          </a:p>
          <a:p>
            <a:pPr eaLnBrk="1" hangingPunct="1">
              <a:spcBef>
                <a:spcPts val="425"/>
              </a:spcBef>
              <a:buClrTx/>
              <a:buSzPct val="130000"/>
              <a:buFont typeface="Arial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Not all methods fit this formulation of fixed 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vectorial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data representation, 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eg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based on matching image regions </a:t>
            </a:r>
            <a:r>
              <a:rPr lang="en-GB" sz="1400" b="1" dirty="0">
                <a:solidFill>
                  <a:srgbClr val="000000"/>
                </a:solidFill>
                <a:latin typeface="Palatino Linotype" pitchFamily="18" charset="0"/>
              </a:rPr>
              <a:t>[Nowak &amp; </a:t>
            </a:r>
            <a:r>
              <a:rPr lang="en-GB" sz="1400" b="1" dirty="0" err="1">
                <a:solidFill>
                  <a:srgbClr val="000000"/>
                </a:solidFill>
                <a:latin typeface="Palatino Linotype" pitchFamily="18" charset="0"/>
              </a:rPr>
              <a:t>Jurie</a:t>
            </a:r>
            <a:r>
              <a:rPr lang="en-GB" sz="1400" b="1" dirty="0">
                <a:solidFill>
                  <a:srgbClr val="000000"/>
                </a:solidFill>
                <a:latin typeface="Palatino Linotype" pitchFamily="18" charset="0"/>
              </a:rPr>
              <a:t> 2007]</a:t>
            </a:r>
            <a:r>
              <a:rPr lang="en-GB" sz="1700" dirty="0">
                <a:solidFill>
                  <a:srgbClr val="000000"/>
                </a:solidFill>
                <a:latin typeface="Palatino Linotype" pitchFamily="18" charset="0"/>
              </a:rPr>
              <a:t> </a:t>
            </a:r>
          </a:p>
          <a:p>
            <a:pPr eaLnBrk="1" hangingPunct="1">
              <a:spcBef>
                <a:spcPts val="425"/>
              </a:spcBef>
              <a:buClrTx/>
              <a:buSzTx/>
              <a:buFontTx/>
              <a:buNone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7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3100388" y="1600200"/>
          <a:ext cx="2846387" cy="358775"/>
        </p:xfrm>
        <a:graphic>
          <a:graphicData uri="http://schemas.openxmlformats.org/presentationml/2006/ole">
            <p:oleObj spid="_x0000_s38914" name="Equation" r:id="rId4" imgW="1612900" imgH="203200" progId="Equation.3">
              <p:embed/>
            </p:oleObj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2959100" y="2514600"/>
          <a:ext cx="3092450" cy="358775"/>
        </p:xfrm>
        <a:graphic>
          <a:graphicData uri="http://schemas.openxmlformats.org/presentationml/2006/ole">
            <p:oleObj spid="_x0000_s38915" name="Equation" r:id="rId5" imgW="1752600" imgH="203200" progId="Equation.3">
              <p:embed/>
            </p:oleObj>
          </a:graphicData>
        </a:graphic>
      </p:graphicFrame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1319213" y="4191000"/>
          <a:ext cx="6834187" cy="358775"/>
        </p:xfrm>
        <a:graphic>
          <a:graphicData uri="http://schemas.openxmlformats.org/presentationml/2006/ole">
            <p:oleObj spid="_x0000_s38916" name="Equation" r:id="rId6" imgW="3873500" imgH="20320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 Linotype" pitchFamily="18" charset="0"/>
              </a:rPr>
              <a:t>Metric Learning: different forms of M</a:t>
            </a:r>
          </a:p>
        </p:txBody>
      </p:sp>
      <p:sp>
        <p:nvSpPr>
          <p:cNvPr id="40964" name="Text Box 2"/>
          <p:cNvSpPr txBox="1">
            <a:spLocks noChangeArrowheads="1"/>
          </p:cNvSpPr>
          <p:nvPr/>
        </p:nvSpPr>
        <p:spPr bwMode="auto">
          <a:xfrm>
            <a:off x="609600" y="1600200"/>
            <a:ext cx="6477000" cy="441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Full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: </a:t>
            </a: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quadratic number of parameters</a:t>
            </a: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Diagonal: distance is a weighted sum of L2 distances computed on each dimension of the input vectors</a:t>
            </a:r>
            <a:endParaRPr lang="en-GB" sz="20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Block 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diagonal: distance is a sum of 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Mahanalobis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distances on different groups of dimensions (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eg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for different image descriptors)</a:t>
            </a:r>
            <a:endParaRPr lang="en-GB" sz="20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 smtClean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Low 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rank: M = L</a:t>
            </a:r>
            <a:r>
              <a:rPr lang="en-GB" sz="2000" baseline="30000" dirty="0">
                <a:solidFill>
                  <a:srgbClr val="000000"/>
                </a:solidFill>
                <a:latin typeface="Palatino Linotype" pitchFamily="18" charset="0"/>
              </a:rPr>
              <a:t>T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L, where L is a (d x D) matrix, performs dimensionality reduction via linear projection</a:t>
            </a: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2438400" y="1066800"/>
          <a:ext cx="3092450" cy="358775"/>
        </p:xfrm>
        <a:graphic>
          <a:graphicData uri="http://schemas.openxmlformats.org/presentationml/2006/ole">
            <p:oleObj spid="_x0000_s40962" name="Equation" r:id="rId4" imgW="1752600" imgH="203200" progId="Equation.3">
              <p:embed/>
            </p:oleObj>
          </a:graphicData>
        </a:graphic>
      </p:graphicFrame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7848600" y="2667000"/>
            <a:ext cx="762000" cy="762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0966" name="Straight Connector 8"/>
          <p:cNvCxnSpPr>
            <a:cxnSpLocks noChangeShapeType="1"/>
          </p:cNvCxnSpPr>
          <p:nvPr/>
        </p:nvCxnSpPr>
        <p:spPr bwMode="auto">
          <a:xfrm rot="16200000" flipH="1">
            <a:off x="7900987" y="2724151"/>
            <a:ext cx="652463" cy="652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0967" name="Rectangle 10"/>
          <p:cNvSpPr>
            <a:spLocks noChangeArrowheads="1"/>
          </p:cNvSpPr>
          <p:nvPr/>
        </p:nvSpPr>
        <p:spPr bwMode="auto">
          <a:xfrm>
            <a:off x="7848600" y="3657600"/>
            <a:ext cx="762000" cy="762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7848600" y="36576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9" name="Rectangle 12"/>
          <p:cNvSpPr>
            <a:spLocks noChangeArrowheads="1"/>
          </p:cNvSpPr>
          <p:nvPr/>
        </p:nvSpPr>
        <p:spPr bwMode="auto">
          <a:xfrm>
            <a:off x="8153400" y="3962400"/>
            <a:ext cx="304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Rectangle 13"/>
          <p:cNvSpPr>
            <a:spLocks noChangeArrowheads="1"/>
          </p:cNvSpPr>
          <p:nvPr/>
        </p:nvSpPr>
        <p:spPr bwMode="auto">
          <a:xfrm>
            <a:off x="8458200" y="4267200"/>
            <a:ext cx="152400" cy="15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Rectangle 15"/>
          <p:cNvSpPr>
            <a:spLocks noChangeArrowheads="1"/>
          </p:cNvSpPr>
          <p:nvPr/>
        </p:nvSpPr>
        <p:spPr bwMode="auto">
          <a:xfrm>
            <a:off x="7620000" y="4800600"/>
            <a:ext cx="304800" cy="762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 rot="5400000">
            <a:off x="8382000" y="4762500"/>
            <a:ext cx="304800" cy="762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TextBox 17"/>
          <p:cNvSpPr txBox="1">
            <a:spLocks noChangeArrowheads="1"/>
          </p:cNvSpPr>
          <p:nvPr/>
        </p:nvSpPr>
        <p:spPr bwMode="auto">
          <a:xfrm>
            <a:off x="7924800" y="4953000"/>
            <a:ext cx="27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40974" name="Rectangle 6"/>
          <p:cNvSpPr>
            <a:spLocks noChangeArrowheads="1"/>
          </p:cNvSpPr>
          <p:nvPr/>
        </p:nvSpPr>
        <p:spPr bwMode="auto">
          <a:xfrm>
            <a:off x="7848600" y="1676400"/>
            <a:ext cx="762000" cy="7620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dirty="0">
                <a:solidFill>
                  <a:srgbClr val="000000"/>
                </a:solidFill>
                <a:latin typeface="Palatino" charset="0"/>
              </a:rPr>
              <a:t>Metric Learning: different learning objectives</a:t>
            </a:r>
          </a:p>
        </p:txBody>
      </p:sp>
      <p:sp>
        <p:nvSpPr>
          <p:cNvPr id="43015" name="Text Box 2"/>
          <p:cNvSpPr txBox="1">
            <a:spLocks noChangeArrowheads="1"/>
          </p:cNvSpPr>
          <p:nvPr/>
        </p:nvSpPr>
        <p:spPr bwMode="auto">
          <a:xfrm>
            <a:off x="609600" y="1193800"/>
            <a:ext cx="830580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Fisher’s Linear </a:t>
            </a:r>
            <a:r>
              <a:rPr lang="en-GB" sz="2000" dirty="0" err="1">
                <a:solidFill>
                  <a:srgbClr val="000000"/>
                </a:solidFill>
                <a:latin typeface="Palatino Linotype" pitchFamily="18" charset="0"/>
              </a:rPr>
              <a:t>Discriminant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 Analysis: linear projection to minimize within-class variance, maximize between-class variance </a:t>
            </a:r>
            <a:r>
              <a:rPr lang="en-GB" sz="1400" b="1" dirty="0">
                <a:solidFill>
                  <a:srgbClr val="000000"/>
                </a:solidFill>
                <a:latin typeface="Palatino Linotype" pitchFamily="18" charset="0"/>
              </a:rPr>
              <a:t>[Bishop 2006]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1900" dirty="0">
                <a:solidFill>
                  <a:srgbClr val="000000"/>
                </a:solidFill>
                <a:latin typeface="Palatino Linotype" pitchFamily="18" charset="0"/>
              </a:rPr>
              <a:t>Assumes Gaussian distribution of the data of each class</a:t>
            </a:r>
          </a:p>
          <a:p>
            <a:pPr lvl="1"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lvl="1"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Palatino Linotype" pitchFamily="18" charset="0"/>
              </a:rPr>
              <a:t> Large </a:t>
            </a: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Margin Nearest Neighbour metrics: force the nearest neighbours of each data point to be of the same class </a:t>
            </a:r>
            <a:r>
              <a:rPr lang="en-GB" sz="1400" b="1" dirty="0">
                <a:solidFill>
                  <a:srgbClr val="000000"/>
                </a:solidFill>
                <a:latin typeface="Palatino Linotype" pitchFamily="18" charset="0"/>
              </a:rPr>
              <a:t>[Weinberger et al 2005]</a:t>
            </a:r>
          </a:p>
          <a:p>
            <a:pPr lvl="1"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1400" b="1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GB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eaLnBrk="1" hangingPunct="1">
              <a:spcBef>
                <a:spcPts val="1125"/>
              </a:spcBef>
              <a:buSzPct val="130000"/>
              <a:buFont typeface="Palatino" charset="0"/>
              <a:buChar char="•"/>
              <a:tabLst>
                <a:tab pos="0" algn="l"/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GB" sz="2000" dirty="0">
                <a:solidFill>
                  <a:srgbClr val="000000"/>
                </a:solidFill>
                <a:latin typeface="Palatino Linotype" pitchFamily="18" charset="0"/>
              </a:rPr>
              <a:t>Many more methods exist, for a recent survey see </a:t>
            </a:r>
            <a:r>
              <a:rPr lang="en-GB" sz="1400" b="1" dirty="0">
                <a:solidFill>
                  <a:srgbClr val="000000"/>
                </a:solidFill>
                <a:latin typeface="Palatino Linotype" pitchFamily="18" charset="0"/>
              </a:rPr>
              <a:t>[Yang &amp; Jin 2006]</a:t>
            </a: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2209800" y="2514600"/>
          <a:ext cx="1493838" cy="735013"/>
        </p:xfrm>
        <a:graphic>
          <a:graphicData uri="http://schemas.openxmlformats.org/presentationml/2006/ole">
            <p:oleObj spid="_x0000_s43010" name="Equation" r:id="rId4" imgW="850900" imgH="419100" progId="Equation.3">
              <p:embed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1320800" y="4589463"/>
          <a:ext cx="7116763" cy="668337"/>
        </p:xfrm>
        <a:graphic>
          <a:graphicData uri="http://schemas.openxmlformats.org/presentationml/2006/ole">
            <p:oleObj spid="_x0000_s43011" name="Equation" r:id="rId5" imgW="3987800" imgH="368300" progId="Equation.3">
              <p:embed/>
            </p:oleObj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4495800" y="2971800"/>
          <a:ext cx="2763838" cy="571500"/>
        </p:xfrm>
        <a:graphic>
          <a:graphicData uri="http://schemas.openxmlformats.org/presentationml/2006/ole">
            <p:oleObj spid="_x0000_s43012" name="Equation" r:id="rId6" imgW="1841500" imgH="381000" progId="Equation.3">
              <p:embed/>
            </p:oleObj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4495800" y="2438400"/>
          <a:ext cx="2933700" cy="552450"/>
        </p:xfrm>
        <a:graphic>
          <a:graphicData uri="http://schemas.openxmlformats.org/presentationml/2006/ole">
            <p:oleObj spid="_x0000_s43013" name="Equation" r:id="rId7" imgW="1955800" imgH="368300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7028</TotalTime>
  <Words>2422</Words>
  <Application>Microsoft Macintosh PowerPoint</Application>
  <PresentationFormat>On-screen Show (4:3)</PresentationFormat>
  <Paragraphs>981</Paragraphs>
  <Slides>49</Slides>
  <Notes>49</Notes>
  <HiddenSlides>0</HiddenSlides>
  <MMClips>0</MMClips>
  <ScaleCrop>false</ScaleCrop>
  <HeadingPairs>
    <vt:vector size="8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  <vt:variant>
        <vt:lpstr>Custom Shows</vt:lpstr>
      </vt:variant>
      <vt:variant>
        <vt:i4>1</vt:i4>
      </vt:variant>
    </vt:vector>
  </HeadingPairs>
  <TitlesOfParts>
    <vt:vector size="53" baseType="lpstr">
      <vt:lpstr>Office Theme</vt:lpstr>
      <vt:lpstr>1_Office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Présentation standard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l'INRIA</dc:title>
  <dc:creator>Projet Identité INRIA</dc:creator>
  <cp:lastModifiedBy>Jakob</cp:lastModifiedBy>
  <cp:revision>391</cp:revision>
  <cp:lastPrinted>2003-05-19T12:28:49Z</cp:lastPrinted>
  <dcterms:created xsi:type="dcterms:W3CDTF">2010-10-07T07:02:32Z</dcterms:created>
  <dcterms:modified xsi:type="dcterms:W3CDTF">2010-10-07T08:28:05Z</dcterms:modified>
</cp:coreProperties>
</file>