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7" r:id="rId2"/>
    <p:sldId id="268" r:id="rId3"/>
    <p:sldId id="325" r:id="rId4"/>
    <p:sldId id="323" r:id="rId5"/>
    <p:sldId id="269" r:id="rId6"/>
    <p:sldId id="305" r:id="rId7"/>
    <p:sldId id="307" r:id="rId8"/>
    <p:sldId id="306" r:id="rId9"/>
    <p:sldId id="308" r:id="rId10"/>
    <p:sldId id="309" r:id="rId11"/>
    <p:sldId id="310" r:id="rId12"/>
    <p:sldId id="330" r:id="rId13"/>
    <p:sldId id="318" r:id="rId14"/>
    <p:sldId id="311" r:id="rId15"/>
    <p:sldId id="321" r:id="rId16"/>
    <p:sldId id="322" r:id="rId17"/>
    <p:sldId id="262" r:id="rId18"/>
    <p:sldId id="320" r:id="rId19"/>
    <p:sldId id="313" r:id="rId20"/>
    <p:sldId id="314" r:id="rId21"/>
    <p:sldId id="331" r:id="rId22"/>
    <p:sldId id="328" r:id="rId23"/>
    <p:sldId id="317" r:id="rId24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EFEFFF"/>
    <a:srgbClr val="0000CC"/>
    <a:srgbClr val="E5E5FF"/>
    <a:srgbClr val="CCCCFF"/>
    <a:srgbClr val="CAD0E8"/>
    <a:srgbClr val="E7F4F5"/>
    <a:srgbClr val="BDFFB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32" autoAdjust="0"/>
    <p:restoredTop sz="95224" autoAdjust="0"/>
  </p:normalViewPr>
  <p:slideViewPr>
    <p:cSldViewPr snapToGrid="0">
      <p:cViewPr varScale="1">
        <p:scale>
          <a:sx n="99" d="100"/>
          <a:sy n="99" d="100"/>
        </p:scale>
        <p:origin x="-102" y="-18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Runtimes (s)</c:v>
                </c:pt>
              </c:strCache>
            </c:strRef>
          </c:tx>
          <c:dPt>
            <c:idx val="2"/>
            <c:spPr>
              <a:solidFill>
                <a:srgbClr val="FFC000"/>
              </a:solidFill>
            </c:spPr>
          </c:dPt>
          <c:dPt>
            <c:idx val="3"/>
            <c:spPr>
              <a:solidFill>
                <a:srgbClr val="92D050"/>
              </a:solidFill>
            </c:spPr>
          </c:dPt>
          <c:cat>
            <c:strRef>
              <c:f>Feuil1!$A$2:$A$5</c:f>
              <c:strCache>
                <c:ptCount val="4"/>
                <c:pt idx="0">
                  <c:v>DeepMatching (15s)</c:v>
                </c:pt>
                <c:pt idx="1">
                  <c:v>SED (0.1s)</c:v>
                </c:pt>
                <c:pt idx="2">
                  <c:v>Interpolation (0.25s)</c:v>
                </c:pt>
                <c:pt idx="3">
                  <c:v>Variational refinement (1s)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15</c:v>
                </c:pt>
                <c:pt idx="1">
                  <c:v>0.1</c:v>
                </c:pt>
                <c:pt idx="2">
                  <c:v>0.25</c:v>
                </c:pt>
                <c:pt idx="3">
                  <c:v>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7852674529220915"/>
          <c:y val="0.18988362303768633"/>
          <c:w val="0.40982842210225939"/>
          <c:h val="0.57494933887981003"/>
        </c:manualLayout>
      </c:layout>
    </c:legend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B53E80D-7A6F-4DE6-9B87-F53B3E1B058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6775256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AFD442-618B-4B87-9E5E-1363688AA916}" type="slidenum">
              <a:rPr lang="fr-FR" smtClean="0"/>
              <a:pPr/>
              <a:t>1</a:t>
            </a:fld>
            <a:endParaRPr lang="fr-FR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 smtClean="0"/>
              <a:t>Redire</a:t>
            </a:r>
            <a:r>
              <a:rPr lang="en-US" dirty="0" smtClean="0"/>
              <a:t> le </a:t>
            </a:r>
            <a:r>
              <a:rPr lang="en-US" dirty="0" err="1" smtClean="0"/>
              <a:t>titre</a:t>
            </a:r>
            <a:r>
              <a:rPr lang="en-US" baseline="0" dirty="0" smtClean="0"/>
              <a:t> quoi </a:t>
            </a:r>
            <a:r>
              <a:rPr lang="en-US" baseline="0" dirty="0" err="1" smtClean="0"/>
              <a:t>qu’il</a:t>
            </a:r>
            <a:r>
              <a:rPr lang="en-US" baseline="0" dirty="0" smtClean="0"/>
              <a:t> arrive</a:t>
            </a:r>
            <a:endParaRPr lang="fr-FR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706905-D4AA-424D-9540-3DFB3757F96C}" type="slidenum">
              <a:rPr lang="fr-FR" smtClean="0"/>
              <a:pPr/>
              <a:t>2</a:t>
            </a:fld>
            <a:endParaRPr lang="fr-FR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z="7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7C2FB5-CEDA-4D3A-AC30-3F89AA2BC268}" type="slidenum">
              <a:rPr lang="fr-FR" smtClean="0"/>
              <a:pPr/>
              <a:t>3</a:t>
            </a:fld>
            <a:endParaRPr lang="fr-FR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z="7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ED158-B878-4D93-9103-5B80D877529A}" type="slidenum">
              <a:rPr lang="fr-FR" smtClean="0"/>
              <a:pPr/>
              <a:t>4</a:t>
            </a:fld>
            <a:endParaRPr lang="fr-FR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145421-4243-4440-9230-A1569235F3C2}" type="slidenum">
              <a:rPr lang="fr-FR" smtClean="0"/>
              <a:pPr/>
              <a:t>5</a:t>
            </a:fld>
            <a:endParaRPr lang="fr-FR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987CE4-CE57-4D04-A92E-295EE5B2F0B9}" type="slidenum">
              <a:rPr lang="fr-FR" smtClean="0"/>
              <a:pPr/>
              <a:t>17</a:t>
            </a:fld>
            <a:endParaRPr lang="fr-FR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z="7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7D455B-CB03-40C4-A851-8E76DE1770A6}" type="slidenum">
              <a:rPr lang="fr-FR" smtClean="0"/>
              <a:pPr/>
              <a:t>18</a:t>
            </a:fld>
            <a:endParaRPr lang="fr-FR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z="7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CC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08050"/>
            <a:ext cx="8219256" cy="5833317"/>
          </a:xfrm>
        </p:spPr>
        <p:txBody>
          <a:bodyPr/>
          <a:lstStyle>
            <a:lvl1pPr>
              <a:defRPr sz="1800"/>
            </a:lvl1pPr>
            <a:lvl2pPr marL="719138" indent="-363538">
              <a:buClr>
                <a:schemeClr val="bg2"/>
              </a:buClr>
              <a:buSzPct val="70000"/>
              <a:buFont typeface="Arial" pitchFamily="34" charset="0"/>
              <a:buChar char="►"/>
              <a:defRPr sz="1800"/>
            </a:lvl2pPr>
            <a:lvl3pPr marL="896938" indent="-177800">
              <a:defRPr sz="1800"/>
            </a:lvl3pPr>
            <a:lvl4pPr marL="1252538" indent="-177800">
              <a:defRPr sz="1800"/>
            </a:lvl4pPr>
            <a:lvl5pPr marL="1617663" indent="-177800">
              <a:defRPr sz="18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01013" y="6245225"/>
            <a:ext cx="585787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006E0-28B2-4ECC-B35F-0943C05EC11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6404B-EEB1-4939-95F9-43B3B45E66B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08050"/>
            <a:ext cx="8218488" cy="583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5113" y="6245225"/>
            <a:ext cx="8016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B644225-8E21-401E-A056-5E906C50C3A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00CC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00CC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00CC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00CC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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19138" indent="-3635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Arial" charset="0"/>
        <a:buChar char="►"/>
        <a:defRPr sz="2800">
          <a:solidFill>
            <a:schemeClr val="tx1"/>
          </a:solidFill>
          <a:latin typeface="+mn-lt"/>
        </a:defRPr>
      </a:lvl2pPr>
      <a:lvl3pPr marL="896938" indent="-177800" algn="l" rtl="0" eaLnBrk="0" fontAlgn="base" hangingPunct="0">
        <a:spcBef>
          <a:spcPct val="20000"/>
        </a:spcBef>
        <a:spcAft>
          <a:spcPct val="0"/>
        </a:spcAft>
        <a:buClr>
          <a:srgbClr val="2D2D8A"/>
        </a:buClr>
        <a:buSzPct val="70000"/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252538" indent="-177800" algn="l" rtl="0" eaLnBrk="0" fontAlgn="base" hangingPunct="0">
        <a:spcBef>
          <a:spcPct val="20000"/>
        </a:spcBef>
        <a:spcAft>
          <a:spcPct val="0"/>
        </a:spcAft>
        <a:buClr>
          <a:srgbClr val="2D2D8A"/>
        </a:buClr>
        <a:buSzPct val="70000"/>
        <a:buFont typeface="Arial" charset="0"/>
        <a:buChar char="•"/>
        <a:defRPr sz="2000">
          <a:solidFill>
            <a:schemeClr val="tx1"/>
          </a:solidFill>
          <a:latin typeface="+mn-lt"/>
        </a:defRPr>
      </a:lvl4pPr>
      <a:lvl5pPr marL="1617663" indent="-177800" algn="l" rtl="0" eaLnBrk="0" fontAlgn="base" hangingPunct="0">
        <a:spcBef>
          <a:spcPct val="20000"/>
        </a:spcBef>
        <a:spcAft>
          <a:spcPct val="0"/>
        </a:spcAft>
        <a:buClr>
          <a:srgbClr val="2D2D8A"/>
        </a:buClr>
        <a:buSzPct val="70000"/>
        <a:buFont typeface="Arial" charset="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jpeg"/><Relationship Id="rId2" Type="http://schemas.openxmlformats.org/officeDocument/2006/relationships/video" Target="file:///\\lear-home.inrialpes.fr\revaud\Documents\cvpr2015epic\slides\temple_3.wmv" TargetMode="External"/><Relationship Id="rId1" Type="http://schemas.openxmlformats.org/officeDocument/2006/relationships/video" Target="file:///\\lear-home.inrialpes.fr\revaud\Documents\cvpr2015epic\slides\ambush_4.wmv" TargetMode="External"/><Relationship Id="rId6" Type="http://schemas.microsoft.com/office/2007/relationships/media" Target="file:///\\lear-home.inrialpes.fr\revaud\Documents\cvpr2015epic\slides\temple_3.wmv" TargetMode="External"/><Relationship Id="rId5" Type="http://schemas.openxmlformats.org/officeDocument/2006/relationships/image" Target="../media/image30.jpeg"/><Relationship Id="rId4" Type="http://schemas.microsoft.com/office/2007/relationships/media" Target="file:///\\lear-home.inrialpes.fr\revaud\Documents\cvpr2015epic\slides\ambush_4.wmv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file:///\\lear-home.inrialpes.fr\revaud\Documents\cvpr2015epic\slides\kitti_1.wmv" TargetMode="External"/><Relationship Id="rId13" Type="http://schemas.openxmlformats.org/officeDocument/2006/relationships/image" Target="../media/image35.png"/><Relationship Id="rId3" Type="http://schemas.openxmlformats.org/officeDocument/2006/relationships/video" Target="file:///\\lear-home.inrialpes.fr\revaud\Documents\cvpr2015epic\slides\kitti_2.wmv" TargetMode="External"/><Relationship Id="rId7" Type="http://schemas.openxmlformats.org/officeDocument/2006/relationships/image" Target="../media/image32.jpeg"/><Relationship Id="rId12" Type="http://schemas.microsoft.com/office/2007/relationships/media" Target="file:///\\lear-home.inrialpes.fr\revaud\Documents\cvpr2015epic\slides\kitti_3.wmv" TargetMode="External"/><Relationship Id="rId2" Type="http://schemas.openxmlformats.org/officeDocument/2006/relationships/video" Target="file:///\\lear-home.inrialpes.fr\revaud\Documents\cvpr2015epic\slides\kitti_1.wmv" TargetMode="External"/><Relationship Id="rId1" Type="http://schemas.openxmlformats.org/officeDocument/2006/relationships/video" Target="file:///\\lear-home.inrialpes.fr\revaud\Documents\cvpr2015epic\slides\kitti_0.wmv" TargetMode="External"/><Relationship Id="rId6" Type="http://schemas.microsoft.com/office/2007/relationships/media" Target="file:///\\lear-home.inrialpes.fr\revaud\Documents\cvpr2015epic\slides\kitti_0.wmv" TargetMode="Externa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.xml"/><Relationship Id="rId10" Type="http://schemas.microsoft.com/office/2007/relationships/media" Target="file:///\\lear-home.inrialpes.fr\revaud\Documents\cvpr2015epic\slides\kitti_2.wmv" TargetMode="External"/><Relationship Id="rId4" Type="http://schemas.openxmlformats.org/officeDocument/2006/relationships/video" Target="file:///\\lear-home.inrialpes.fr\revaud\Documents\cvpr2015epic\slides\kitti_3.wmv" TargetMode="External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microsoft.com/office/2007/relationships/media" Target="file:///\\lear-home.inrialpes.fr\revaud\Documents\cvpr2015epic\slides\temple_3_42.wmv" TargetMode="External"/><Relationship Id="rId12" Type="http://schemas.openxmlformats.org/officeDocument/2006/relationships/image" Target="../media/image38.png"/><Relationship Id="rId2" Type="http://schemas.openxmlformats.org/officeDocument/2006/relationships/video" Target="file:///\\lear-home.inrialpes.fr\revaud\Documents\cvpr2015epic\slides\cave_2_16.wmv" TargetMode="External"/><Relationship Id="rId1" Type="http://schemas.openxmlformats.org/officeDocument/2006/relationships/video" Target="file:///\\lear-home.inrialpes.fr\revaud\Documents\cvpr2015epic\slides\temple_3_42.wmv" TargetMode="External"/><Relationship Id="rId11" Type="http://schemas.microsoft.com/office/2007/relationships/media" Target="file:///\\lear-home.inrialpes.fr\revaud\Documents\cvpr2015epic\slides\cave_2_16.wmv" TargetMode="External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\\lear-home.inrialpes.fr\revaud\Documents\cvpr2015epic\slides\temple_3.wmv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\\lear-home.inrialpes.fr\revaud\Documents\cvpr2015epic\slides\alley_1_23.wmv" TargetMode="External"/><Relationship Id="rId1" Type="http://schemas.openxmlformats.org/officeDocument/2006/relationships/video" Target="file:///\\lear-home.inrialpes.fr\revaud\Documents\cvpr2015epic\slides\cave_4_42.wmv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lear.inrialpes.fr/software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file:///\\lear-home.inrialpes.fr\revaud\Documents\cvpr2015epic\slides\cave_2_ambush_5.wmv" TargetMode="Externa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468313" y="1341438"/>
            <a:ext cx="8351837" cy="1008062"/>
          </a:xfrm>
          <a:noFill/>
        </p:spPr>
        <p:txBody>
          <a:bodyPr lIns="90000" tIns="46800" rIns="90000" bIns="46800" anchor="b"/>
          <a:lstStyle/>
          <a:p>
            <a:pPr algn="ctr" eaLnBrk="1" hangingPunct="1"/>
            <a:r>
              <a:rPr lang="en-US" sz="2800" noProof="0" dirty="0" err="1" smtClean="0"/>
              <a:t>EpicFlow</a:t>
            </a:r>
            <a:r>
              <a:rPr lang="en-US" sz="2800" dirty="0" smtClean="0"/>
              <a:t>:</a:t>
            </a:r>
            <a:br>
              <a:rPr lang="en-US" sz="2800" dirty="0" smtClean="0"/>
            </a:br>
            <a:r>
              <a:rPr lang="en-US" sz="2400" dirty="0" smtClean="0"/>
              <a:t>Edge-Preserving Interpolation of Correspondences </a:t>
            </a:r>
            <a:br>
              <a:rPr lang="en-US" sz="2400" dirty="0" smtClean="0"/>
            </a:br>
            <a:r>
              <a:rPr lang="en-US" sz="2400" dirty="0" smtClean="0"/>
              <a:t>for Optical Flow</a:t>
            </a:r>
          </a:p>
        </p:txBody>
      </p:sp>
      <p:sp>
        <p:nvSpPr>
          <p:cNvPr id="12291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1476375" y="2997200"/>
            <a:ext cx="6403975" cy="2232025"/>
          </a:xfrm>
          <a:noFill/>
        </p:spPr>
        <p:txBody>
          <a:bodyPr lIns="90000" tIns="46800" rIns="90000" bIns="46800"/>
          <a:lstStyle/>
          <a:p>
            <a:pPr marL="0" indent="0" algn="ctr" defTabSz="4572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 smtClean="0"/>
              <a:t>Jerome </a:t>
            </a:r>
            <a:r>
              <a:rPr lang="en-US" sz="2000" dirty="0" err="1" smtClean="0"/>
              <a:t>Revaud</a:t>
            </a:r>
            <a:endParaRPr lang="en-US" sz="2000" dirty="0" smtClean="0"/>
          </a:p>
          <a:p>
            <a:pPr marL="0" indent="0" algn="ctr" defTabSz="457200" eaLnBrk="1" hangingPunct="1">
              <a:lnSpc>
                <a:spcPct val="80000"/>
              </a:lnSpc>
              <a:buFontTx/>
              <a:buNone/>
            </a:pPr>
            <a:endParaRPr lang="en-US" sz="2000" i="1" dirty="0" smtClean="0"/>
          </a:p>
          <a:p>
            <a:pPr marL="0" indent="0" algn="ctr" defTabSz="457200" eaLnBrk="1" hangingPunct="1">
              <a:lnSpc>
                <a:spcPct val="80000"/>
              </a:lnSpc>
              <a:buFontTx/>
              <a:buNone/>
            </a:pPr>
            <a:r>
              <a:rPr lang="en-US" sz="1600" i="1" dirty="0" smtClean="0"/>
              <a:t>Joint work with:</a:t>
            </a:r>
          </a:p>
          <a:p>
            <a:pPr marL="0" indent="0" algn="ctr" defTabSz="4572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 smtClean="0"/>
              <a:t>Philippe </a:t>
            </a:r>
            <a:r>
              <a:rPr lang="en-US" sz="2000" dirty="0" err="1" smtClean="0"/>
              <a:t>Weinzaepfel</a:t>
            </a:r>
            <a:endParaRPr lang="en-US" sz="2000" dirty="0" smtClean="0"/>
          </a:p>
          <a:p>
            <a:pPr marL="0" indent="0" algn="ctr" defTabSz="457200" eaLnBrk="1" hangingPunct="1">
              <a:lnSpc>
                <a:spcPct val="80000"/>
              </a:lnSpc>
              <a:buFontTx/>
              <a:buNone/>
            </a:pPr>
            <a:r>
              <a:rPr lang="en-US" sz="2000" dirty="0" err="1" smtClean="0"/>
              <a:t>Zaid</a:t>
            </a:r>
            <a:r>
              <a:rPr lang="en-US" sz="2000" dirty="0" smtClean="0"/>
              <a:t> </a:t>
            </a:r>
            <a:r>
              <a:rPr lang="en-US" sz="2000" dirty="0" err="1" smtClean="0"/>
              <a:t>Harchaoui</a:t>
            </a:r>
            <a:endParaRPr lang="en-US" sz="2000" dirty="0" smtClean="0"/>
          </a:p>
          <a:p>
            <a:pPr marL="0" indent="0" algn="ctr" defTabSz="457200" eaLnBrk="1" hangingPunct="1">
              <a:lnSpc>
                <a:spcPct val="80000"/>
              </a:lnSpc>
              <a:buFontTx/>
              <a:buNone/>
            </a:pPr>
            <a:r>
              <a:rPr lang="en-US" sz="2000" dirty="0" err="1" smtClean="0"/>
              <a:t>Cordelia</a:t>
            </a:r>
            <a:r>
              <a:rPr lang="en-US" sz="2000" dirty="0" smtClean="0"/>
              <a:t> </a:t>
            </a:r>
            <a:r>
              <a:rPr lang="en-US" sz="2000" dirty="0" err="1" smtClean="0"/>
              <a:t>Schmid</a:t>
            </a:r>
            <a:endParaRPr lang="en-US" sz="2000" dirty="0" smtClean="0"/>
          </a:p>
          <a:p>
            <a:pPr marL="0" indent="0" algn="ctr" defTabSz="457200" eaLnBrk="1" hangingPunct="1">
              <a:lnSpc>
                <a:spcPct val="80000"/>
              </a:lnSpc>
              <a:buFontTx/>
              <a:buNone/>
            </a:pPr>
            <a:endParaRPr lang="en-US" sz="2000" dirty="0" smtClean="0"/>
          </a:p>
          <a:p>
            <a:pPr marL="0" indent="0" algn="ctr" defTabSz="457200" eaLnBrk="1" hangingPunct="1">
              <a:lnSpc>
                <a:spcPct val="80000"/>
              </a:lnSpc>
              <a:buFontTx/>
              <a:buNone/>
            </a:pPr>
            <a:endParaRPr lang="en-US" sz="2000" dirty="0" smtClean="0"/>
          </a:p>
          <a:p>
            <a:pPr marL="0" indent="0" algn="ctr" defTabSz="457200" eaLnBrk="1" hangingPunct="1">
              <a:lnSpc>
                <a:spcPct val="80000"/>
              </a:lnSpc>
              <a:buFontTx/>
              <a:buNone/>
            </a:pPr>
            <a:r>
              <a:rPr lang="en-US" sz="2400" b="1" dirty="0" err="1" smtClean="0"/>
              <a:t>Inria</a:t>
            </a:r>
            <a:endParaRPr lang="en-US" sz="2400" dirty="0" smtClean="0"/>
          </a:p>
          <a:p>
            <a:pPr marL="0" indent="0" algn="ctr" defTabSz="457200" eaLnBrk="1" hangingPunct="1">
              <a:lnSpc>
                <a:spcPct val="80000"/>
              </a:lnSpc>
              <a:buFontTx/>
              <a:buNone/>
            </a:pPr>
            <a:endParaRPr lang="en-US" sz="2000" dirty="0" smtClean="0"/>
          </a:p>
        </p:txBody>
      </p:sp>
      <p:pic>
        <p:nvPicPr>
          <p:cNvPr id="12292" name="Picture 4" descr="logo_inr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3" y="6021388"/>
            <a:ext cx="205105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7" descr="L15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0" y="6165850"/>
            <a:ext cx="1428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C:\Users\Philin\actionflow\cvpr2015epic\fig\sed_temple_3_41.png"/>
          <p:cNvPicPr>
            <a:picLocks noChangeAspect="1" noChangeArrowheads="1"/>
          </p:cNvPicPr>
          <p:nvPr/>
        </p:nvPicPr>
        <p:blipFill>
          <a:blip r:embed="rId2"/>
          <a:srcRect l="57808"/>
          <a:stretch>
            <a:fillRect/>
          </a:stretch>
        </p:blipFill>
        <p:spPr bwMode="auto">
          <a:xfrm>
            <a:off x="4705349" y="1466850"/>
            <a:ext cx="4031309" cy="406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33" name="Picture 13" descr="\\lear-home.inrialpes.fr\revaud\Documents\cvpr2015epic\fig\temple_3_41.png"/>
          <p:cNvPicPr>
            <a:picLocks noChangeAspect="1" noChangeArrowheads="1"/>
          </p:cNvPicPr>
          <p:nvPr/>
        </p:nvPicPr>
        <p:blipFill>
          <a:blip r:embed="rId3"/>
          <a:srcRect l="57820"/>
          <a:stretch>
            <a:fillRect/>
          </a:stretch>
        </p:blipFill>
        <p:spPr bwMode="auto">
          <a:xfrm>
            <a:off x="4695825" y="1457325"/>
            <a:ext cx="4038600" cy="4076700"/>
          </a:xfrm>
          <a:prstGeom prst="rect">
            <a:avLst/>
          </a:prstGeom>
          <a:noFill/>
        </p:spPr>
      </p:pic>
      <p:sp>
        <p:nvSpPr>
          <p:cNvPr id="512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Dense Interpolation: edge-aware geodesic distance</a:t>
            </a:r>
          </a:p>
        </p:txBody>
      </p:sp>
      <p:sp>
        <p:nvSpPr>
          <p:cNvPr id="5124" name="Espace réservé du contenu 3"/>
          <p:cNvSpPr>
            <a:spLocks noGrp="1"/>
          </p:cNvSpPr>
          <p:nvPr>
            <p:ph idx="1"/>
          </p:nvPr>
        </p:nvSpPr>
        <p:spPr>
          <a:xfrm>
            <a:off x="457200" y="908050"/>
            <a:ext cx="3971925" cy="58340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Replace Euclidean distance with edge-aware distance to find NNs</a:t>
            </a:r>
          </a:p>
          <a:p>
            <a:endParaRPr lang="en-US" dirty="0" smtClean="0"/>
          </a:p>
          <a:p>
            <a:r>
              <a:rPr lang="en-US" dirty="0" smtClean="0"/>
              <a:t>Geodesic distance:</a:t>
            </a:r>
          </a:p>
          <a:p>
            <a:pPr lvl="1"/>
            <a:r>
              <a:rPr lang="en-US" dirty="0" smtClean="0"/>
              <a:t>Anisotropic cost map =</a:t>
            </a:r>
          </a:p>
          <a:p>
            <a:pPr lvl="1">
              <a:buNone/>
            </a:pPr>
            <a:r>
              <a:rPr lang="en-US" dirty="0" smtClean="0"/>
              <a:t>	</a:t>
            </a:r>
            <a:r>
              <a:rPr lang="en-US" b="1" dirty="0" smtClean="0"/>
              <a:t>image edges</a:t>
            </a:r>
          </a:p>
          <a:p>
            <a:pPr lvl="1">
              <a:buNone/>
            </a:pPr>
            <a:endParaRPr lang="en-US" b="1" dirty="0" smtClean="0"/>
          </a:p>
          <a:p>
            <a:pPr lvl="1">
              <a:buFont typeface="Arial" charset="0"/>
              <a:buChar char="►"/>
            </a:pPr>
            <a:r>
              <a:rPr lang="en-US" dirty="0" smtClean="0"/>
              <a:t>Cost of a path: sum of the cost of all traversed pixels</a:t>
            </a:r>
          </a:p>
          <a:p>
            <a:pPr lvl="1">
              <a:buFont typeface="Arial" charset="0"/>
              <a:buChar char="►"/>
            </a:pPr>
            <a:endParaRPr lang="en-US" dirty="0" smtClean="0"/>
          </a:p>
          <a:p>
            <a:pPr lvl="1">
              <a:buFont typeface="Arial" charset="0"/>
              <a:buChar char="►"/>
            </a:pPr>
            <a:r>
              <a:rPr lang="en-US" dirty="0" smtClean="0"/>
              <a:t>Geodesic distance: minimum cost among all possible paths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125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BCE565A-C2DE-41A8-B498-7D890423A019}" type="slidenum">
              <a:rPr lang="fr-FR" smtClean="0"/>
              <a:pPr/>
              <a:t>10</a:t>
            </a:fld>
            <a:endParaRPr lang="fr-FR" smtClean="0"/>
          </a:p>
        </p:txBody>
      </p:sp>
      <p:grpSp>
        <p:nvGrpSpPr>
          <p:cNvPr id="31" name="Groupe 30"/>
          <p:cNvGrpSpPr/>
          <p:nvPr/>
        </p:nvGrpSpPr>
        <p:grpSpPr>
          <a:xfrm>
            <a:off x="5651500" y="1841500"/>
            <a:ext cx="2989262" cy="2947988"/>
            <a:chOff x="5651500" y="1841500"/>
            <a:chExt cx="2989262" cy="2947988"/>
          </a:xfrm>
        </p:grpSpPr>
        <p:sp>
          <p:nvSpPr>
            <p:cNvPr id="9" name="Forme libre 8"/>
            <p:cNvSpPr>
              <a:spLocks/>
            </p:cNvSpPr>
            <p:nvPr/>
          </p:nvSpPr>
          <p:spPr bwMode="auto">
            <a:xfrm>
              <a:off x="5781675" y="1971676"/>
              <a:ext cx="2743200" cy="2695574"/>
            </a:xfrm>
            <a:custGeom>
              <a:avLst/>
              <a:gdLst>
                <a:gd name="T0" fmla="*/ 0 w 2838450"/>
                <a:gd name="T1" fmla="*/ 1952625 h 1952625"/>
                <a:gd name="T2" fmla="*/ 2838450 w 2838450"/>
                <a:gd name="T3" fmla="*/ 0 h 1952625"/>
                <a:gd name="T4" fmla="*/ 0 60000 65536"/>
                <a:gd name="T5" fmla="*/ 0 60000 65536"/>
                <a:gd name="T6" fmla="*/ 0 w 2838450"/>
                <a:gd name="T7" fmla="*/ 0 h 1952625"/>
                <a:gd name="T8" fmla="*/ 2838450 w 2838450"/>
                <a:gd name="T9" fmla="*/ 1952625 h 195262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38450" h="1952625">
                  <a:moveTo>
                    <a:pt x="0" y="1952625"/>
                  </a:moveTo>
                  <a:lnTo>
                    <a:pt x="2838450" y="0"/>
                  </a:lnTo>
                </a:path>
              </a:pathLst>
            </a:custGeom>
            <a:solidFill>
              <a:schemeClr val="accent1"/>
            </a:solidFill>
            <a:ln w="63500" algn="ctr">
              <a:solidFill>
                <a:srgbClr val="FFC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Forme libre 26"/>
            <p:cNvSpPr/>
            <p:nvPr/>
          </p:nvSpPr>
          <p:spPr bwMode="auto">
            <a:xfrm>
              <a:off x="5651500" y="1841500"/>
              <a:ext cx="2882900" cy="2835275"/>
            </a:xfrm>
            <a:custGeom>
              <a:avLst/>
              <a:gdLst>
                <a:gd name="connsiteX0" fmla="*/ 149225 w 2882900"/>
                <a:gd name="connsiteY0" fmla="*/ 2835275 h 2835275"/>
                <a:gd name="connsiteX1" fmla="*/ 34925 w 2882900"/>
                <a:gd name="connsiteY1" fmla="*/ 1958975 h 2835275"/>
                <a:gd name="connsiteX2" fmla="*/ 358775 w 2882900"/>
                <a:gd name="connsiteY2" fmla="*/ 1082675 h 2835275"/>
                <a:gd name="connsiteX3" fmla="*/ 1492250 w 2882900"/>
                <a:gd name="connsiteY3" fmla="*/ 739775 h 2835275"/>
                <a:gd name="connsiteX4" fmla="*/ 1911350 w 2882900"/>
                <a:gd name="connsiteY4" fmla="*/ 101600 h 2835275"/>
                <a:gd name="connsiteX5" fmla="*/ 2882900 w 2882900"/>
                <a:gd name="connsiteY5" fmla="*/ 130175 h 283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2900" h="2835275">
                  <a:moveTo>
                    <a:pt x="149225" y="2835275"/>
                  </a:moveTo>
                  <a:cubicBezTo>
                    <a:pt x="74612" y="2543175"/>
                    <a:pt x="0" y="2251075"/>
                    <a:pt x="34925" y="1958975"/>
                  </a:cubicBezTo>
                  <a:cubicBezTo>
                    <a:pt x="69850" y="1666875"/>
                    <a:pt x="115887" y="1285875"/>
                    <a:pt x="358775" y="1082675"/>
                  </a:cubicBezTo>
                  <a:cubicBezTo>
                    <a:pt x="601663" y="879475"/>
                    <a:pt x="1233488" y="903287"/>
                    <a:pt x="1492250" y="739775"/>
                  </a:cubicBezTo>
                  <a:cubicBezTo>
                    <a:pt x="1751012" y="576263"/>
                    <a:pt x="1679575" y="203200"/>
                    <a:pt x="1911350" y="101600"/>
                  </a:cubicBezTo>
                  <a:cubicBezTo>
                    <a:pt x="2143125" y="0"/>
                    <a:pt x="2728913" y="125413"/>
                    <a:pt x="2882900" y="130175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Forme libre 28"/>
            <p:cNvSpPr/>
            <p:nvPr/>
          </p:nvSpPr>
          <p:spPr bwMode="auto">
            <a:xfrm>
              <a:off x="5781675" y="1971675"/>
              <a:ext cx="2859087" cy="2817813"/>
            </a:xfrm>
            <a:custGeom>
              <a:avLst/>
              <a:gdLst>
                <a:gd name="connsiteX0" fmla="*/ 0 w 2859087"/>
                <a:gd name="connsiteY0" fmla="*/ 2724150 h 2817813"/>
                <a:gd name="connsiteX1" fmla="*/ 1162050 w 2859087"/>
                <a:gd name="connsiteY1" fmla="*/ 2781300 h 2817813"/>
                <a:gd name="connsiteX2" fmla="*/ 2114550 w 2859087"/>
                <a:gd name="connsiteY2" fmla="*/ 2505075 h 2817813"/>
                <a:gd name="connsiteX3" fmla="*/ 2752725 w 2859087"/>
                <a:gd name="connsiteY3" fmla="*/ 1457325 h 2817813"/>
                <a:gd name="connsiteX4" fmla="*/ 2752725 w 2859087"/>
                <a:gd name="connsiteY4" fmla="*/ 0 h 281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9087" h="2817813">
                  <a:moveTo>
                    <a:pt x="0" y="2724150"/>
                  </a:moveTo>
                  <a:cubicBezTo>
                    <a:pt x="404812" y="2770981"/>
                    <a:pt x="809625" y="2817813"/>
                    <a:pt x="1162050" y="2781300"/>
                  </a:cubicBezTo>
                  <a:cubicBezTo>
                    <a:pt x="1514475" y="2744788"/>
                    <a:pt x="1849438" y="2725737"/>
                    <a:pt x="2114550" y="2505075"/>
                  </a:cubicBezTo>
                  <a:cubicBezTo>
                    <a:pt x="2379662" y="2284413"/>
                    <a:pt x="2646363" y="1874837"/>
                    <a:pt x="2752725" y="1457325"/>
                  </a:cubicBezTo>
                  <a:cubicBezTo>
                    <a:pt x="2859087" y="1039813"/>
                    <a:pt x="2805906" y="519906"/>
                    <a:pt x="2752725" y="0"/>
                  </a:cubicBezTo>
                </a:path>
              </a:pathLst>
            </a:custGeom>
            <a:noFill/>
            <a:ln w="57150" cap="flat" cmpd="sng" algn="ctr">
              <a:solidFill>
                <a:srgbClr val="92D05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/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/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/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/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/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Arial" charset="0"/>
                </a:rPr>
                <a:t>   minimum path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128" name="ZoneTexte 11"/>
          <p:cNvSpPr txBox="1">
            <a:spLocks noChangeArrowheads="1"/>
          </p:cNvSpPr>
          <p:nvPr/>
        </p:nvSpPr>
        <p:spPr bwMode="auto">
          <a:xfrm>
            <a:off x="8378825" y="1435100"/>
            <a:ext cx="5762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dirty="0"/>
              <a:t>q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8429626" y="1867659"/>
            <a:ext cx="209549" cy="192123"/>
            <a:chOff x="4371976" y="896109"/>
            <a:chExt cx="209549" cy="192123"/>
          </a:xfrm>
        </p:grpSpPr>
        <p:cxnSp>
          <p:nvCxnSpPr>
            <p:cNvPr id="24" name="Connecteur droit 23"/>
            <p:cNvCxnSpPr/>
            <p:nvPr/>
          </p:nvCxnSpPr>
          <p:spPr bwMode="auto">
            <a:xfrm flipV="1">
              <a:off x="4371976" y="990600"/>
              <a:ext cx="209549" cy="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Connecteur droit 24"/>
            <p:cNvCxnSpPr/>
            <p:nvPr/>
          </p:nvCxnSpPr>
          <p:spPr bwMode="auto">
            <a:xfrm rot="5400000">
              <a:off x="4390216" y="991377"/>
              <a:ext cx="192123" cy="158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127" name="ZoneTexte 10"/>
          <p:cNvSpPr txBox="1">
            <a:spLocks noChangeArrowheads="1"/>
          </p:cNvSpPr>
          <p:nvPr/>
        </p:nvSpPr>
        <p:spPr bwMode="auto">
          <a:xfrm>
            <a:off x="5340350" y="4591050"/>
            <a:ext cx="574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dirty="0"/>
              <a:t>p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5686426" y="4601334"/>
            <a:ext cx="209549" cy="192123"/>
            <a:chOff x="4371976" y="896109"/>
            <a:chExt cx="209549" cy="192123"/>
          </a:xfrm>
        </p:grpSpPr>
        <p:cxnSp>
          <p:nvCxnSpPr>
            <p:cNvPr id="17" name="Connecteur droit 16"/>
            <p:cNvCxnSpPr/>
            <p:nvPr/>
          </p:nvCxnSpPr>
          <p:spPr bwMode="auto">
            <a:xfrm flipV="1">
              <a:off x="4371976" y="990600"/>
              <a:ext cx="209549" cy="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Connecteur droit 17"/>
            <p:cNvCxnSpPr/>
            <p:nvPr/>
          </p:nvCxnSpPr>
          <p:spPr bwMode="auto">
            <a:xfrm rot="5400000">
              <a:off x="4390216" y="991377"/>
              <a:ext cx="192123" cy="158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Dense Interpolation: edge-aware geodesic distance</a:t>
            </a:r>
          </a:p>
        </p:txBody>
      </p:sp>
      <p:pic>
        <p:nvPicPr>
          <p:cNvPr id="19461" name="Picture 3" descr="C:\Users\Philin\actionflow\cvpr2015epic\fig\sed_dmap_temple_3_41_pixel_167_36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924175"/>
            <a:ext cx="4237038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4" descr="C:\Users\Philin\actionflow\cvpr2015epic\fig\sed_dmap_temple_3_41_pixel_313_18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941888"/>
            <a:ext cx="42291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5" descr="C:\Users\Philin\actionflow\cvpr2015epic\fig\sed_temple_3_4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981075"/>
            <a:ext cx="42291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ZoneTexte 9"/>
          <p:cNvSpPr txBox="1">
            <a:spLocks noChangeArrowheads="1"/>
          </p:cNvSpPr>
          <p:nvPr/>
        </p:nvSpPr>
        <p:spPr bwMode="auto">
          <a:xfrm>
            <a:off x="2987675" y="2411413"/>
            <a:ext cx="158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Image edges</a:t>
            </a:r>
          </a:p>
        </p:txBody>
      </p:sp>
      <p:sp>
        <p:nvSpPr>
          <p:cNvPr id="19468" name="ZoneTexte 10"/>
          <p:cNvSpPr txBox="1">
            <a:spLocks noChangeArrowheads="1"/>
          </p:cNvSpPr>
          <p:nvPr/>
        </p:nvSpPr>
        <p:spPr bwMode="auto">
          <a:xfrm>
            <a:off x="2411413" y="4368800"/>
            <a:ext cx="23764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Geodesic distance</a:t>
            </a:r>
          </a:p>
        </p:txBody>
      </p:sp>
      <p:sp>
        <p:nvSpPr>
          <p:cNvPr id="19469" name="ZoneTexte 11"/>
          <p:cNvSpPr txBox="1">
            <a:spLocks noChangeArrowheads="1"/>
          </p:cNvSpPr>
          <p:nvPr/>
        </p:nvSpPr>
        <p:spPr bwMode="auto">
          <a:xfrm>
            <a:off x="2411413" y="6381750"/>
            <a:ext cx="2376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Geodesic distance</a:t>
            </a:r>
          </a:p>
        </p:txBody>
      </p:sp>
      <p:grpSp>
        <p:nvGrpSpPr>
          <p:cNvPr id="32" name="Groupe 31"/>
          <p:cNvGrpSpPr/>
          <p:nvPr/>
        </p:nvGrpSpPr>
        <p:grpSpPr>
          <a:xfrm>
            <a:off x="4670279" y="979035"/>
            <a:ext cx="4294334" cy="5744028"/>
            <a:chOff x="4670279" y="979035"/>
            <a:chExt cx="4294334" cy="5744028"/>
          </a:xfrm>
        </p:grpSpPr>
        <p:pic>
          <p:nvPicPr>
            <p:cNvPr id="24582" name="Picture 6" descr="\\lear-home.inrialpes.fr\revaud\Documents\cvpr2015epic\fig\closeseeds_temple_3_41_pixel_313_185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84713" y="4911725"/>
              <a:ext cx="4241207" cy="1800000"/>
            </a:xfrm>
            <a:prstGeom prst="rect">
              <a:avLst/>
            </a:prstGeom>
            <a:noFill/>
          </p:spPr>
        </p:pic>
        <p:pic>
          <p:nvPicPr>
            <p:cNvPr id="24583" name="Picture 7" descr="\\lear-home.inrialpes.fr\revaud\Documents\cvpr2015epic\fig\closeseeds_temple_3_41_pixel_167_369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84713" y="2911475"/>
              <a:ext cx="4241207" cy="1800000"/>
            </a:xfrm>
            <a:prstGeom prst="rect">
              <a:avLst/>
            </a:prstGeom>
            <a:noFill/>
          </p:spPr>
        </p:pic>
        <p:sp>
          <p:nvSpPr>
            <p:cNvPr id="15" name="ZoneTexte 14"/>
            <p:cNvSpPr txBox="1">
              <a:spLocks noChangeArrowheads="1"/>
            </p:cNvSpPr>
            <p:nvPr/>
          </p:nvSpPr>
          <p:spPr bwMode="auto">
            <a:xfrm>
              <a:off x="6578600" y="4327525"/>
              <a:ext cx="237648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dirty="0"/>
                <a:t>100 </a:t>
              </a:r>
              <a:r>
                <a:rPr lang="fr-FR" dirty="0" err="1"/>
                <a:t>closest</a:t>
              </a:r>
              <a:r>
                <a:rPr lang="fr-FR" dirty="0"/>
                <a:t> matches</a:t>
              </a:r>
            </a:p>
          </p:txBody>
        </p:sp>
        <p:sp>
          <p:nvSpPr>
            <p:cNvPr id="16" name="ZoneTexte 15"/>
            <p:cNvSpPr txBox="1">
              <a:spLocks noChangeArrowheads="1"/>
            </p:cNvSpPr>
            <p:nvPr/>
          </p:nvSpPr>
          <p:spPr bwMode="auto">
            <a:xfrm>
              <a:off x="6588125" y="6353175"/>
              <a:ext cx="237648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dirty="0"/>
                <a:t>100 </a:t>
              </a:r>
              <a:r>
                <a:rPr lang="fr-FR" dirty="0" err="1"/>
                <a:t>closest</a:t>
              </a:r>
              <a:r>
                <a:rPr lang="fr-FR" dirty="0"/>
                <a:t> matches</a:t>
              </a:r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4670279" y="979035"/>
              <a:ext cx="4279275" cy="1798299"/>
              <a:chOff x="4670279" y="979035"/>
              <a:chExt cx="4279275" cy="1798299"/>
            </a:xfrm>
          </p:grpSpPr>
          <p:pic>
            <p:nvPicPr>
              <p:cNvPr id="24" name="Picture 1" descr="\\lear-home.inrialpes.fr\revaud\Documents\cvpr2015epic\fig\seeds_temple_3_41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670279" y="979035"/>
                <a:ext cx="4237200" cy="1798299"/>
              </a:xfrm>
              <a:prstGeom prst="rect">
                <a:avLst/>
              </a:prstGeom>
              <a:noFill/>
            </p:spPr>
          </p:pic>
          <p:sp>
            <p:nvSpPr>
              <p:cNvPr id="25" name="ZoneTexte 24"/>
              <p:cNvSpPr txBox="1">
                <a:spLocks noChangeArrowheads="1"/>
              </p:cNvSpPr>
              <p:nvPr/>
            </p:nvSpPr>
            <p:spPr bwMode="auto">
              <a:xfrm rot="5400000">
                <a:off x="8029876" y="1779074"/>
                <a:ext cx="14700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Occlusions</a:t>
                </a:r>
                <a:endParaRPr lang="fr-FR" dirty="0"/>
              </a:p>
            </p:txBody>
          </p:sp>
          <p:sp>
            <p:nvSpPr>
              <p:cNvPr id="26" name="ZoneTexte 25"/>
              <p:cNvSpPr txBox="1">
                <a:spLocks noChangeArrowheads="1"/>
              </p:cNvSpPr>
              <p:nvPr/>
            </p:nvSpPr>
            <p:spPr bwMode="auto">
              <a:xfrm>
                <a:off x="7534275" y="2458244"/>
                <a:ext cx="885826" cy="2462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endParaRPr lang="en-US" sz="1000" dirty="0" smtClean="0"/>
              </a:p>
            </p:txBody>
          </p:sp>
          <p:sp>
            <p:nvSpPr>
              <p:cNvPr id="27" name="ZoneTexte 26"/>
              <p:cNvSpPr txBox="1">
                <a:spLocks noChangeArrowheads="1"/>
              </p:cNvSpPr>
              <p:nvPr/>
            </p:nvSpPr>
            <p:spPr bwMode="auto">
              <a:xfrm>
                <a:off x="7444881" y="2401094"/>
                <a:ext cx="10895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/>
                  <a:t>Matches</a:t>
                </a:r>
                <a:endParaRPr lang="fr-FR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 descr="\\lear-home.inrialpes.fr\revaud\Documents\cvpr2015epic\fig\closeseeds_temple_3_41_pixel_20_99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4713" y="4914133"/>
            <a:ext cx="4241207" cy="1800000"/>
          </a:xfrm>
          <a:prstGeom prst="rect">
            <a:avLst/>
          </a:prstGeom>
          <a:noFill/>
        </p:spPr>
      </p:pic>
      <p:pic>
        <p:nvPicPr>
          <p:cNvPr id="23560" name="Picture 8" descr="\\lear-home.inrialpes.fr\revaud\Documents\cvpr2015epic\fig\closeseeds_temple_3_41_pixel_20_99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4713" y="2917058"/>
            <a:ext cx="4241207" cy="1800000"/>
          </a:xfrm>
          <a:prstGeom prst="rect">
            <a:avLst/>
          </a:prstGeom>
          <a:noFill/>
        </p:spPr>
      </p:pic>
      <p:pic>
        <p:nvPicPr>
          <p:cNvPr id="20491" name="Picture 3" descr="\\lear-home.inrialpes.fr\revaud\Documents\cvpr2015epic\fig\sed_dmap_temple_3_41_pixel_20_99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475" y="2926311"/>
            <a:ext cx="4241800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3" name="ZoneTexte 10"/>
          <p:cNvSpPr txBox="1">
            <a:spLocks noChangeArrowheads="1"/>
          </p:cNvSpPr>
          <p:nvPr/>
        </p:nvSpPr>
        <p:spPr bwMode="auto">
          <a:xfrm>
            <a:off x="2401888" y="4380461"/>
            <a:ext cx="23764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Geodesic distance</a:t>
            </a: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6578600" y="4329786"/>
            <a:ext cx="23764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100 closest matches</a:t>
            </a:r>
          </a:p>
        </p:txBody>
      </p:sp>
      <p:pic>
        <p:nvPicPr>
          <p:cNvPr id="20482" name="Picture 6" descr="\\lear-home.inrialpes.fr\revaud\Documents\cvpr2015epic\fig\sed_dmap_temple_3_41_pixel_20_99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6062" y="4910138"/>
            <a:ext cx="4240212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ZoneTexte 11"/>
          <p:cNvSpPr txBox="1">
            <a:spLocks noChangeArrowheads="1"/>
          </p:cNvSpPr>
          <p:nvPr/>
        </p:nvSpPr>
        <p:spPr bwMode="auto">
          <a:xfrm>
            <a:off x="2401887" y="6356350"/>
            <a:ext cx="2376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Euclidean distance</a:t>
            </a:r>
          </a:p>
        </p:txBody>
      </p:sp>
      <p:sp>
        <p:nvSpPr>
          <p:cNvPr id="23" name="ZoneTexte 22"/>
          <p:cNvSpPr txBox="1">
            <a:spLocks noChangeArrowheads="1"/>
          </p:cNvSpPr>
          <p:nvPr/>
        </p:nvSpPr>
        <p:spPr bwMode="auto">
          <a:xfrm>
            <a:off x="5486400" y="6346825"/>
            <a:ext cx="34686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/>
              <a:t>100 </a:t>
            </a:r>
            <a:r>
              <a:rPr lang="fr-FR" dirty="0" err="1"/>
              <a:t>closest</a:t>
            </a:r>
            <a:r>
              <a:rPr lang="fr-FR" dirty="0"/>
              <a:t> </a:t>
            </a:r>
            <a:r>
              <a:rPr lang="fr-FR" dirty="0" err="1" smtClean="0"/>
              <a:t>Euclidean</a:t>
            </a:r>
            <a:r>
              <a:rPr lang="fr-FR" dirty="0" smtClean="0"/>
              <a:t> matches</a:t>
            </a:r>
            <a:endParaRPr lang="fr-FR" dirty="0"/>
          </a:p>
        </p:txBody>
      </p:sp>
      <p:sp>
        <p:nvSpPr>
          <p:cNvPr id="42" name="Rectangle 41"/>
          <p:cNvSpPr/>
          <p:nvPr/>
        </p:nvSpPr>
        <p:spPr bwMode="auto">
          <a:xfrm>
            <a:off x="0" y="0"/>
            <a:ext cx="9144000" cy="276695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485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Dense Interpolation: edge-aware geodesic distance</a:t>
            </a:r>
          </a:p>
        </p:txBody>
      </p:sp>
      <p:pic>
        <p:nvPicPr>
          <p:cNvPr id="20486" name="Picture 5" descr="C:\Users\Philin\actionflow\cvpr2015epic\fig\sed_temple_3_4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981075"/>
            <a:ext cx="42291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ZoneTexte 9"/>
          <p:cNvSpPr txBox="1">
            <a:spLocks noChangeArrowheads="1"/>
          </p:cNvSpPr>
          <p:nvPr/>
        </p:nvSpPr>
        <p:spPr bwMode="auto">
          <a:xfrm>
            <a:off x="2987675" y="2411413"/>
            <a:ext cx="158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Image edges</a:t>
            </a:r>
          </a:p>
        </p:txBody>
      </p:sp>
      <p:sp>
        <p:nvSpPr>
          <p:cNvPr id="29" name="ZoneTexte 9"/>
          <p:cNvSpPr txBox="1">
            <a:spLocks noChangeArrowheads="1"/>
          </p:cNvSpPr>
          <p:nvPr/>
        </p:nvSpPr>
        <p:spPr bwMode="auto">
          <a:xfrm>
            <a:off x="2987675" y="2411413"/>
            <a:ext cx="158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Image edges</a:t>
            </a:r>
          </a:p>
        </p:txBody>
      </p:sp>
      <p:grpSp>
        <p:nvGrpSpPr>
          <p:cNvPr id="49" name="Groupe 48"/>
          <p:cNvGrpSpPr/>
          <p:nvPr/>
        </p:nvGrpSpPr>
        <p:grpSpPr>
          <a:xfrm>
            <a:off x="4670279" y="979035"/>
            <a:ext cx="4279275" cy="1798299"/>
            <a:chOff x="4670279" y="979035"/>
            <a:chExt cx="4279275" cy="1798299"/>
          </a:xfrm>
        </p:grpSpPr>
        <p:pic>
          <p:nvPicPr>
            <p:cNvPr id="23553" name="Picture 1" descr="\\lear-home.inrialpes.fr\revaud\Documents\cvpr2015epic\fig\seeds_temple_3_41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70279" y="979035"/>
              <a:ext cx="4237200" cy="1798299"/>
            </a:xfrm>
            <a:prstGeom prst="rect">
              <a:avLst/>
            </a:prstGeom>
            <a:noFill/>
          </p:spPr>
        </p:pic>
        <p:sp>
          <p:nvSpPr>
            <p:cNvPr id="14" name="ZoneTexte 13"/>
            <p:cNvSpPr txBox="1">
              <a:spLocks noChangeArrowheads="1"/>
            </p:cNvSpPr>
            <p:nvPr/>
          </p:nvSpPr>
          <p:spPr bwMode="auto">
            <a:xfrm rot="5400000">
              <a:off x="8029876" y="1779074"/>
              <a:ext cx="147002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 smtClean="0"/>
                <a:t>Occlusions</a:t>
              </a:r>
              <a:endParaRPr lang="fr-FR" dirty="0"/>
            </a:p>
          </p:txBody>
        </p:sp>
        <p:sp>
          <p:nvSpPr>
            <p:cNvPr id="48" name="ZoneTexte 47"/>
            <p:cNvSpPr txBox="1">
              <a:spLocks noChangeArrowheads="1"/>
            </p:cNvSpPr>
            <p:nvPr/>
          </p:nvSpPr>
          <p:spPr bwMode="auto">
            <a:xfrm>
              <a:off x="7534275" y="2458244"/>
              <a:ext cx="885826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en-US" sz="1000" dirty="0" smtClean="0"/>
            </a:p>
          </p:txBody>
        </p:sp>
        <p:sp>
          <p:nvSpPr>
            <p:cNvPr id="47" name="ZoneTexte 46"/>
            <p:cNvSpPr txBox="1">
              <a:spLocks noChangeArrowheads="1"/>
            </p:cNvSpPr>
            <p:nvPr/>
          </p:nvSpPr>
          <p:spPr bwMode="auto">
            <a:xfrm>
              <a:off x="7444881" y="2401094"/>
              <a:ext cx="10895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Matches</a:t>
              </a:r>
              <a:endParaRPr lang="fr-F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\\lear-home.inrialpes.fr\revaud\Documents\cvpr2015epic\fig\vorono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3513" y="3481388"/>
            <a:ext cx="5857875" cy="1800225"/>
          </a:xfrm>
          <a:prstGeom prst="rect">
            <a:avLst/>
          </a:prstGeom>
          <a:noFill/>
        </p:spPr>
      </p:pic>
      <p:cxnSp>
        <p:nvCxnSpPr>
          <p:cNvPr id="45" name="Connecteur droit 44"/>
          <p:cNvCxnSpPr/>
          <p:nvPr/>
        </p:nvCxnSpPr>
        <p:spPr bwMode="auto">
          <a:xfrm flipV="1">
            <a:off x="5645150" y="3810000"/>
            <a:ext cx="387350" cy="3587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47" name="Connecteur droit 46"/>
          <p:cNvCxnSpPr/>
          <p:nvPr/>
        </p:nvCxnSpPr>
        <p:spPr bwMode="auto">
          <a:xfrm rot="10800000">
            <a:off x="6026151" y="3813177"/>
            <a:ext cx="400052" cy="40004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48" name="Connecteur droit 47"/>
          <p:cNvCxnSpPr/>
          <p:nvPr/>
        </p:nvCxnSpPr>
        <p:spPr bwMode="auto">
          <a:xfrm flipV="1">
            <a:off x="6026150" y="3756026"/>
            <a:ext cx="1063625" cy="5714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50" name="Connecteur droit 49"/>
          <p:cNvCxnSpPr/>
          <p:nvPr/>
        </p:nvCxnSpPr>
        <p:spPr bwMode="auto">
          <a:xfrm flipV="1">
            <a:off x="6426200" y="3759200"/>
            <a:ext cx="679450" cy="457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52" name="Connecteur droit 51"/>
          <p:cNvCxnSpPr/>
          <p:nvPr/>
        </p:nvCxnSpPr>
        <p:spPr bwMode="auto">
          <a:xfrm rot="5400000" flipH="1" flipV="1">
            <a:off x="5856290" y="4227515"/>
            <a:ext cx="590549" cy="56197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54" name="Connecteur droit 53"/>
          <p:cNvCxnSpPr/>
          <p:nvPr/>
        </p:nvCxnSpPr>
        <p:spPr bwMode="auto">
          <a:xfrm rot="16200000" flipV="1">
            <a:off x="5445126" y="4371975"/>
            <a:ext cx="625475" cy="2317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55" name="Connecteur droit 54"/>
          <p:cNvCxnSpPr/>
          <p:nvPr/>
        </p:nvCxnSpPr>
        <p:spPr bwMode="auto">
          <a:xfrm rot="16200000" flipV="1">
            <a:off x="6389689" y="4246561"/>
            <a:ext cx="504824" cy="43815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58" name="Connecteur droit 57"/>
          <p:cNvCxnSpPr/>
          <p:nvPr/>
        </p:nvCxnSpPr>
        <p:spPr bwMode="auto">
          <a:xfrm rot="10800000" flipV="1">
            <a:off x="5873751" y="4708524"/>
            <a:ext cx="974725" cy="920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60" name="Connecteur droit 59"/>
          <p:cNvCxnSpPr/>
          <p:nvPr/>
        </p:nvCxnSpPr>
        <p:spPr bwMode="auto">
          <a:xfrm rot="5400000">
            <a:off x="6502403" y="4121150"/>
            <a:ext cx="952497" cy="24130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62" name="Connecteur droit 61"/>
          <p:cNvCxnSpPr/>
          <p:nvPr/>
        </p:nvCxnSpPr>
        <p:spPr bwMode="auto">
          <a:xfrm rot="16200000" flipH="1">
            <a:off x="6851651" y="4714874"/>
            <a:ext cx="276224" cy="2698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63" name="Connecteur droit 62"/>
          <p:cNvCxnSpPr/>
          <p:nvPr/>
        </p:nvCxnSpPr>
        <p:spPr bwMode="auto">
          <a:xfrm rot="10800000">
            <a:off x="5864226" y="4794251"/>
            <a:ext cx="1266825" cy="20002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65" name="Connecteur droit 64"/>
          <p:cNvCxnSpPr/>
          <p:nvPr/>
        </p:nvCxnSpPr>
        <p:spPr bwMode="auto">
          <a:xfrm rot="16200000" flipH="1">
            <a:off x="6507161" y="4357689"/>
            <a:ext cx="1238254" cy="222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66" name="Connecteur droit 65"/>
          <p:cNvCxnSpPr/>
          <p:nvPr/>
        </p:nvCxnSpPr>
        <p:spPr bwMode="auto">
          <a:xfrm rot="16200000" flipV="1">
            <a:off x="5862637" y="3652838"/>
            <a:ext cx="307976" cy="635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67" name="Connecteur droit 66"/>
          <p:cNvCxnSpPr/>
          <p:nvPr/>
        </p:nvCxnSpPr>
        <p:spPr bwMode="auto">
          <a:xfrm rot="5400000" flipH="1" flipV="1">
            <a:off x="6988174" y="3619501"/>
            <a:ext cx="238126" cy="952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68" name="Connecteur droit 67"/>
          <p:cNvCxnSpPr/>
          <p:nvPr/>
        </p:nvCxnSpPr>
        <p:spPr bwMode="auto">
          <a:xfrm rot="10800000">
            <a:off x="7121529" y="3756025"/>
            <a:ext cx="126997" cy="889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69" name="Connecteur droit 68"/>
          <p:cNvCxnSpPr/>
          <p:nvPr/>
        </p:nvCxnSpPr>
        <p:spPr bwMode="auto">
          <a:xfrm rot="10800000">
            <a:off x="7131054" y="4994275"/>
            <a:ext cx="126997" cy="889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70" name="Connecteur droit 69"/>
          <p:cNvCxnSpPr/>
          <p:nvPr/>
        </p:nvCxnSpPr>
        <p:spPr bwMode="auto">
          <a:xfrm rot="5400000" flipH="1" flipV="1">
            <a:off x="6929440" y="5084761"/>
            <a:ext cx="282575" cy="8890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71" name="Connecteur droit 70"/>
          <p:cNvCxnSpPr/>
          <p:nvPr/>
        </p:nvCxnSpPr>
        <p:spPr bwMode="auto">
          <a:xfrm rot="16200000" flipV="1">
            <a:off x="5626103" y="5032378"/>
            <a:ext cx="473075" cy="31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72" name="Connecteur droit 71"/>
          <p:cNvCxnSpPr/>
          <p:nvPr/>
        </p:nvCxnSpPr>
        <p:spPr bwMode="auto">
          <a:xfrm flipV="1">
            <a:off x="5537200" y="4787901"/>
            <a:ext cx="339727" cy="634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73" name="Connecteur droit 72"/>
          <p:cNvCxnSpPr/>
          <p:nvPr/>
        </p:nvCxnSpPr>
        <p:spPr bwMode="auto">
          <a:xfrm>
            <a:off x="5543550" y="4162426"/>
            <a:ext cx="120650" cy="126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sp>
        <p:nvSpPr>
          <p:cNvPr id="6148" name="Espace réservé du contenu 3"/>
          <p:cNvSpPr>
            <a:spLocks noGrp="1"/>
          </p:cNvSpPr>
          <p:nvPr>
            <p:ph idx="1"/>
          </p:nvPr>
        </p:nvSpPr>
        <p:spPr>
          <a:xfrm>
            <a:off x="457200" y="908050"/>
            <a:ext cx="8218488" cy="583406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Approximation</a:t>
            </a:r>
          </a:p>
          <a:p>
            <a:pPr lvl="1">
              <a:buFont typeface="Arial" charset="0"/>
              <a:buChar char="►"/>
            </a:pPr>
            <a:r>
              <a:rPr lang="en-US" dirty="0" smtClean="0"/>
              <a:t>Assign each pixel to its (geodesic) closest match</a:t>
            </a:r>
          </a:p>
          <a:p>
            <a:pPr lvl="1">
              <a:buFont typeface="Arial" charset="0"/>
              <a:buChar char="►"/>
            </a:pPr>
            <a:r>
              <a:rPr lang="en-US" dirty="0" smtClean="0"/>
              <a:t>Compute geodesic distances in a graph of neighboring matches:</a:t>
            </a:r>
          </a:p>
          <a:p>
            <a:pPr lvl="2">
              <a:buNone/>
            </a:pPr>
            <a:r>
              <a:rPr lang="en-US" dirty="0" smtClean="0"/>
              <a:t>~5000 nodes=matches </a:t>
            </a:r>
            <a:r>
              <a:rPr lang="en-US" dirty="0" smtClean="0">
                <a:sym typeface="Wingdings" pitchFamily="2" charset="2"/>
              </a:rPr>
              <a:t> </a:t>
            </a:r>
            <a:r>
              <a:rPr lang="en-US" dirty="0" smtClean="0"/>
              <a:t>instead of 1M pixel</a:t>
            </a:r>
          </a:p>
        </p:txBody>
      </p:sp>
      <p:sp>
        <p:nvSpPr>
          <p:cNvPr id="6147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Dense Interpolation: approximated geodesic distance</a:t>
            </a:r>
          </a:p>
        </p:txBody>
      </p:sp>
      <p:sp>
        <p:nvSpPr>
          <p:cNvPr id="6149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C040F3A-1EF2-4759-BA0B-34253D2056F6}" type="slidenum">
              <a:rPr lang="fr-FR" smtClean="0"/>
              <a:pPr/>
              <a:t>13</a:t>
            </a:fld>
            <a:endParaRPr lang="fr-FR" smtClean="0"/>
          </a:p>
        </p:txBody>
      </p:sp>
      <p:cxnSp>
        <p:nvCxnSpPr>
          <p:cNvPr id="9" name="Connecteur droit 8"/>
          <p:cNvCxnSpPr/>
          <p:nvPr/>
        </p:nvCxnSpPr>
        <p:spPr bwMode="auto">
          <a:xfrm flipV="1">
            <a:off x="5635625" y="3800475"/>
            <a:ext cx="387350" cy="3587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12" name="Connecteur droit 11"/>
          <p:cNvCxnSpPr/>
          <p:nvPr/>
        </p:nvCxnSpPr>
        <p:spPr bwMode="auto">
          <a:xfrm rot="10800000">
            <a:off x="6016626" y="3803652"/>
            <a:ext cx="400052" cy="4000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15" name="Connecteur droit 14"/>
          <p:cNvCxnSpPr/>
          <p:nvPr/>
        </p:nvCxnSpPr>
        <p:spPr bwMode="auto">
          <a:xfrm flipV="1">
            <a:off x="6016625" y="3746501"/>
            <a:ext cx="1063625" cy="571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19" name="Connecteur droit 18"/>
          <p:cNvCxnSpPr/>
          <p:nvPr/>
        </p:nvCxnSpPr>
        <p:spPr bwMode="auto">
          <a:xfrm flipV="1">
            <a:off x="6416675" y="3749675"/>
            <a:ext cx="679450" cy="457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22" name="Connecteur droit 21"/>
          <p:cNvCxnSpPr/>
          <p:nvPr/>
        </p:nvCxnSpPr>
        <p:spPr bwMode="auto">
          <a:xfrm rot="5400000" flipH="1" flipV="1">
            <a:off x="5846765" y="4217990"/>
            <a:ext cx="590549" cy="56197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25" name="Connecteur droit 24"/>
          <p:cNvCxnSpPr/>
          <p:nvPr/>
        </p:nvCxnSpPr>
        <p:spPr bwMode="auto">
          <a:xfrm rot="16200000" flipV="1">
            <a:off x="5435601" y="4362450"/>
            <a:ext cx="625475" cy="2317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29" name="Connecteur droit 28"/>
          <p:cNvCxnSpPr/>
          <p:nvPr/>
        </p:nvCxnSpPr>
        <p:spPr bwMode="auto">
          <a:xfrm rot="16200000" flipV="1">
            <a:off x="6380164" y="4237036"/>
            <a:ext cx="504824" cy="43815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32" name="Connecteur droit 31"/>
          <p:cNvCxnSpPr/>
          <p:nvPr/>
        </p:nvCxnSpPr>
        <p:spPr bwMode="auto">
          <a:xfrm rot="10800000" flipV="1">
            <a:off x="5864226" y="4698999"/>
            <a:ext cx="974725" cy="920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35" name="Connecteur droit 34"/>
          <p:cNvCxnSpPr/>
          <p:nvPr/>
        </p:nvCxnSpPr>
        <p:spPr bwMode="auto">
          <a:xfrm rot="5400000">
            <a:off x="6492878" y="4111625"/>
            <a:ext cx="952497" cy="24130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39" name="Connecteur droit 38"/>
          <p:cNvCxnSpPr/>
          <p:nvPr/>
        </p:nvCxnSpPr>
        <p:spPr bwMode="auto">
          <a:xfrm rot="16200000" flipH="1">
            <a:off x="6851652" y="4705349"/>
            <a:ext cx="276224" cy="26987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43" name="Connecteur droit 42"/>
          <p:cNvCxnSpPr/>
          <p:nvPr/>
        </p:nvCxnSpPr>
        <p:spPr bwMode="auto">
          <a:xfrm rot="10800000">
            <a:off x="5854701" y="4784726"/>
            <a:ext cx="1266825" cy="2000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46" name="Connecteur droit 45"/>
          <p:cNvCxnSpPr/>
          <p:nvPr/>
        </p:nvCxnSpPr>
        <p:spPr bwMode="auto">
          <a:xfrm rot="16200000" flipH="1">
            <a:off x="6497636" y="4348164"/>
            <a:ext cx="1238254" cy="222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49" name="Connecteur droit 48"/>
          <p:cNvCxnSpPr/>
          <p:nvPr/>
        </p:nvCxnSpPr>
        <p:spPr bwMode="auto">
          <a:xfrm rot="16200000" flipV="1">
            <a:off x="5853112" y="3643313"/>
            <a:ext cx="307976" cy="63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51" name="Connecteur droit 50"/>
          <p:cNvCxnSpPr/>
          <p:nvPr/>
        </p:nvCxnSpPr>
        <p:spPr bwMode="auto">
          <a:xfrm rot="5400000" flipH="1" flipV="1">
            <a:off x="6978649" y="3609976"/>
            <a:ext cx="238126" cy="95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53" name="Connecteur droit 52"/>
          <p:cNvCxnSpPr/>
          <p:nvPr/>
        </p:nvCxnSpPr>
        <p:spPr bwMode="auto">
          <a:xfrm rot="10800000">
            <a:off x="7112004" y="3746500"/>
            <a:ext cx="126997" cy="889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56" name="Connecteur droit 55"/>
          <p:cNvCxnSpPr/>
          <p:nvPr/>
        </p:nvCxnSpPr>
        <p:spPr bwMode="auto">
          <a:xfrm rot="10800000">
            <a:off x="7121529" y="4984750"/>
            <a:ext cx="126997" cy="889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57" name="Connecteur droit 56"/>
          <p:cNvCxnSpPr/>
          <p:nvPr/>
        </p:nvCxnSpPr>
        <p:spPr bwMode="auto">
          <a:xfrm rot="5400000" flipH="1" flipV="1">
            <a:off x="6919915" y="5075236"/>
            <a:ext cx="282575" cy="8890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59" name="Connecteur droit 58"/>
          <p:cNvCxnSpPr/>
          <p:nvPr/>
        </p:nvCxnSpPr>
        <p:spPr bwMode="auto">
          <a:xfrm rot="16200000" flipV="1">
            <a:off x="5616578" y="5022853"/>
            <a:ext cx="473075" cy="317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61" name="Connecteur droit 60"/>
          <p:cNvCxnSpPr/>
          <p:nvPr/>
        </p:nvCxnSpPr>
        <p:spPr bwMode="auto">
          <a:xfrm flipV="1">
            <a:off x="5527675" y="4778376"/>
            <a:ext cx="339727" cy="63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cxnSp>
        <p:nvCxnSpPr>
          <p:cNvPr id="64" name="Connecteur droit 63"/>
          <p:cNvCxnSpPr/>
          <p:nvPr/>
        </p:nvCxnSpPr>
        <p:spPr bwMode="auto">
          <a:xfrm>
            <a:off x="5534025" y="4152901"/>
            <a:ext cx="120650" cy="126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</p:cxnSp>
      <p:sp>
        <p:nvSpPr>
          <p:cNvPr id="26" name="ZoneTexte 25"/>
          <p:cNvSpPr txBox="1"/>
          <p:nvPr/>
        </p:nvSpPr>
        <p:spPr>
          <a:xfrm>
            <a:off x="1609725" y="5457825"/>
            <a:ext cx="1370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Contour map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3524250" y="5476875"/>
            <a:ext cx="1885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Pixel </a:t>
            </a:r>
            <a:r>
              <a:rPr lang="en-US" sz="1600" dirty="0" err="1" smtClean="0"/>
              <a:t>assignement</a:t>
            </a:r>
            <a:endParaRPr lang="en-US" sz="1600" dirty="0" smtClean="0"/>
          </a:p>
          <a:p>
            <a:pPr algn="ctr"/>
            <a:r>
              <a:rPr lang="en-US" sz="1600" dirty="0" smtClean="0"/>
              <a:t>to closest match</a:t>
            </a:r>
            <a:endParaRPr lang="fr-FR" sz="1600" dirty="0"/>
          </a:p>
        </p:txBody>
      </p:sp>
      <p:sp>
        <p:nvSpPr>
          <p:cNvPr id="28" name="ZoneTexte 27"/>
          <p:cNvSpPr txBox="1"/>
          <p:nvPr/>
        </p:nvSpPr>
        <p:spPr>
          <a:xfrm>
            <a:off x="5753100" y="5476875"/>
            <a:ext cx="1326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Match graph</a:t>
            </a:r>
            <a:endParaRPr lang="fr-FR" sz="1600" dirty="0"/>
          </a:p>
        </p:txBody>
      </p:sp>
      <p:pic>
        <p:nvPicPr>
          <p:cNvPr id="22529" name="Picture 1" descr="\\lear-home.inrialpes.fr\revaud\Documents\cvpr2015epic\fig\voronoi2.png"/>
          <p:cNvPicPr>
            <a:picLocks noChangeAspect="1" noChangeArrowheads="1"/>
          </p:cNvPicPr>
          <p:nvPr/>
        </p:nvPicPr>
        <p:blipFill>
          <a:blip r:embed="rId3"/>
          <a:srcRect l="19349" t="7720" r="14982" b="8346"/>
          <a:stretch>
            <a:fillRect/>
          </a:stretch>
        </p:blipFill>
        <p:spPr bwMode="auto">
          <a:xfrm>
            <a:off x="1390650" y="3457575"/>
            <a:ext cx="1905000" cy="1831720"/>
          </a:xfrm>
          <a:prstGeom prst="rect">
            <a:avLst/>
          </a:prstGeom>
          <a:noFill/>
        </p:spPr>
      </p:pic>
      <p:sp>
        <p:nvSpPr>
          <p:cNvPr id="30" name="ZoneTexte 29"/>
          <p:cNvSpPr txBox="1"/>
          <p:nvPr/>
        </p:nvSpPr>
        <p:spPr>
          <a:xfrm>
            <a:off x="209550" y="4286250"/>
            <a:ext cx="891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match</a:t>
            </a:r>
          </a:p>
          <a:p>
            <a:pPr algn="ctr"/>
            <a:r>
              <a:rPr lang="en-US" sz="1400" dirty="0" smtClean="0"/>
              <a:t>positions</a:t>
            </a:r>
            <a:endParaRPr lang="fr-FR" sz="1400" dirty="0"/>
          </a:p>
        </p:txBody>
      </p:sp>
      <p:cxnSp>
        <p:nvCxnSpPr>
          <p:cNvPr id="33" name="Connecteur droit avec flèche 32"/>
          <p:cNvCxnSpPr/>
          <p:nvPr/>
        </p:nvCxnSpPr>
        <p:spPr bwMode="auto">
          <a:xfrm flipV="1">
            <a:off x="990600" y="4248150"/>
            <a:ext cx="419100" cy="19050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Connecteur droit avec flèche 33"/>
          <p:cNvCxnSpPr/>
          <p:nvPr/>
        </p:nvCxnSpPr>
        <p:spPr bwMode="auto">
          <a:xfrm>
            <a:off x="1104900" y="4705350"/>
            <a:ext cx="476250" cy="8255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Variational</a:t>
            </a:r>
            <a:r>
              <a:rPr lang="en-US" dirty="0" smtClean="0"/>
              <a:t> refinement</a:t>
            </a:r>
          </a:p>
        </p:txBody>
      </p:sp>
      <p:sp>
        <p:nvSpPr>
          <p:cNvPr id="6148" name="Espace réservé du contenu 3"/>
          <p:cNvSpPr>
            <a:spLocks noGrp="1"/>
          </p:cNvSpPr>
          <p:nvPr>
            <p:ph idx="1"/>
          </p:nvPr>
        </p:nvSpPr>
        <p:spPr>
          <a:xfrm>
            <a:off x="457200" y="908050"/>
            <a:ext cx="8218488" cy="583406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One-level </a:t>
            </a:r>
            <a:r>
              <a:rPr lang="en-US" dirty="0" err="1" smtClean="0"/>
              <a:t>variational</a:t>
            </a:r>
            <a:r>
              <a:rPr lang="en-US" dirty="0" smtClean="0"/>
              <a:t> minimization</a:t>
            </a:r>
          </a:p>
          <a:p>
            <a:pPr lvl="1">
              <a:buFont typeface="Arial" charset="0"/>
              <a:buChar char="►"/>
            </a:pPr>
            <a:r>
              <a:rPr lang="en-US" dirty="0" smtClean="0"/>
              <a:t>initialization = dense interpolation</a:t>
            </a:r>
          </a:p>
          <a:p>
            <a:pPr lvl="1">
              <a:buFont typeface="Arial" charset="0"/>
              <a:buChar char="►"/>
            </a:pPr>
            <a:r>
              <a:rPr lang="en-US" dirty="0" smtClean="0"/>
              <a:t>classic optimization</a:t>
            </a:r>
          </a:p>
        </p:txBody>
      </p:sp>
      <p:sp>
        <p:nvSpPr>
          <p:cNvPr id="7173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36B144A-4598-44C8-9F59-7C8CBC178697}" type="slidenum">
              <a:rPr lang="fr-FR" smtClean="0"/>
              <a:pPr/>
              <a:t>14</a:t>
            </a:fld>
            <a:endParaRPr lang="fr-FR" smtClean="0"/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69850" y="1598613"/>
          <a:ext cx="8966200" cy="2590800"/>
        </p:xfrm>
        <a:graphic>
          <a:graphicData uri="http://schemas.openxmlformats.org/presentationml/2006/ole">
            <p:oleObj spid="_x0000_s7175" name="Acrobat Document" r:id="rId3" imgW="32447619" imgH="9380952" progId="AcroExch.Document.7">
              <p:embed/>
            </p:oleObj>
          </a:graphicData>
        </a:graphic>
      </p:graphicFrame>
      <p:sp>
        <p:nvSpPr>
          <p:cNvPr id="14" name="Rectangle 200"/>
          <p:cNvSpPr>
            <a:spLocks noChangeArrowheads="1"/>
          </p:cNvSpPr>
          <p:nvPr/>
        </p:nvSpPr>
        <p:spPr bwMode="auto">
          <a:xfrm>
            <a:off x="6948488" y="2571750"/>
            <a:ext cx="2195512" cy="1751013"/>
          </a:xfrm>
          <a:prstGeom prst="rect">
            <a:avLst/>
          </a:prstGeom>
          <a:solidFill>
            <a:schemeClr val="bg1"/>
          </a:solidFill>
          <a:ln w="127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" name="Rectangle 201"/>
          <p:cNvSpPr>
            <a:spLocks noChangeArrowheads="1"/>
          </p:cNvSpPr>
          <p:nvPr/>
        </p:nvSpPr>
        <p:spPr bwMode="auto">
          <a:xfrm>
            <a:off x="6516688" y="2892425"/>
            <a:ext cx="2195512" cy="1751013"/>
          </a:xfrm>
          <a:prstGeom prst="rect">
            <a:avLst/>
          </a:prstGeom>
          <a:solidFill>
            <a:schemeClr val="bg1"/>
          </a:solidFill>
          <a:ln w="127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Experimental results: datasets</a:t>
            </a:r>
          </a:p>
        </p:txBody>
      </p:sp>
      <p:sp>
        <p:nvSpPr>
          <p:cNvPr id="21507" name="Espace réservé du contenu 3"/>
          <p:cNvSpPr>
            <a:spLocks noGrp="1"/>
          </p:cNvSpPr>
          <p:nvPr>
            <p:ph idx="1"/>
          </p:nvPr>
        </p:nvSpPr>
        <p:spPr>
          <a:xfrm>
            <a:off x="457200" y="908050"/>
            <a:ext cx="8218488" cy="583406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MPI-</a:t>
            </a:r>
            <a:r>
              <a:rPr lang="en-US" dirty="0" err="1" smtClean="0"/>
              <a:t>Sintel</a:t>
            </a:r>
            <a:r>
              <a:rPr lang="en-US" dirty="0" smtClean="0"/>
              <a:t>	</a:t>
            </a:r>
            <a:r>
              <a:rPr lang="en-US" dirty="0" smtClean="0">
                <a:solidFill>
                  <a:schemeClr val="bg2"/>
                </a:solidFill>
              </a:rPr>
              <a:t>[Butler </a:t>
            </a:r>
            <a:r>
              <a:rPr lang="en-US" i="1" dirty="0" smtClean="0">
                <a:solidFill>
                  <a:schemeClr val="bg2"/>
                </a:solidFill>
              </a:rPr>
              <a:t>et al. </a:t>
            </a:r>
            <a:r>
              <a:rPr lang="en-US" dirty="0" smtClean="0">
                <a:solidFill>
                  <a:schemeClr val="bg2"/>
                </a:solidFill>
              </a:rPr>
              <a:t>2012]</a:t>
            </a:r>
          </a:p>
          <a:p>
            <a:endParaRPr lang="en-US" dirty="0" smtClean="0"/>
          </a:p>
          <a:p>
            <a:pPr lvl="1">
              <a:buFont typeface="Arial" charset="0"/>
              <a:buChar char="►"/>
            </a:pPr>
            <a:r>
              <a:rPr lang="en-US" dirty="0" smtClean="0"/>
              <a:t>sequences from a realistic animated movie</a:t>
            </a:r>
          </a:p>
          <a:p>
            <a:pPr lvl="1">
              <a:buFont typeface="Arial" charset="0"/>
              <a:buChar char="►"/>
            </a:pPr>
            <a:r>
              <a:rPr lang="en-US" dirty="0" smtClean="0"/>
              <a:t>large displacements (&gt;20px for 17.5% of pixels)</a:t>
            </a:r>
          </a:p>
          <a:p>
            <a:pPr lvl="1">
              <a:buFont typeface="Arial" charset="0"/>
              <a:buChar char="►"/>
            </a:pPr>
            <a:r>
              <a:rPr lang="en-US" dirty="0" smtClean="0"/>
              <a:t>atmospheric effects and motion blur</a:t>
            </a:r>
          </a:p>
          <a:p>
            <a:pPr lvl="1">
              <a:buFont typeface="Arial" charset="0"/>
              <a:buChar char="►"/>
            </a:pPr>
            <a:endParaRPr lang="en-US" dirty="0" smtClean="0"/>
          </a:p>
          <a:p>
            <a:pPr lvl="1">
              <a:buFont typeface="Arial" charset="0"/>
              <a:buChar char="►"/>
            </a:pPr>
            <a:endParaRPr lang="en-US" dirty="0" smtClean="0"/>
          </a:p>
        </p:txBody>
      </p:sp>
      <p:sp>
        <p:nvSpPr>
          <p:cNvPr id="21508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13117CD-8B95-4172-98D4-68BC9AD8140E}" type="slidenum">
              <a:rPr lang="fr-FR" smtClean="0"/>
              <a:pPr/>
              <a:t>15</a:t>
            </a:fld>
            <a:endParaRPr lang="fr-FR" smtClean="0"/>
          </a:p>
        </p:txBody>
      </p:sp>
      <p:pic>
        <p:nvPicPr>
          <p:cNvPr id="6" name="ambush_4.wmv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66725" y="3644900"/>
            <a:ext cx="405765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temple_3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link="rId6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716463" y="3644900"/>
            <a:ext cx="405765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991225" y="7391400"/>
            <a:ext cx="118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Temple_3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790700" y="737235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Ambush_4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10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Experimental results: datasets</a:t>
            </a:r>
          </a:p>
        </p:txBody>
      </p:sp>
      <p:sp>
        <p:nvSpPr>
          <p:cNvPr id="22531" name="Espace réservé du contenu 3"/>
          <p:cNvSpPr>
            <a:spLocks noGrp="1"/>
          </p:cNvSpPr>
          <p:nvPr>
            <p:ph idx="1"/>
          </p:nvPr>
        </p:nvSpPr>
        <p:spPr>
          <a:xfrm>
            <a:off x="457200" y="908050"/>
            <a:ext cx="8218488" cy="583406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KITTI	 </a:t>
            </a:r>
            <a:r>
              <a:rPr lang="en-US" dirty="0" smtClean="0">
                <a:solidFill>
                  <a:schemeClr val="bg2"/>
                </a:solidFill>
              </a:rPr>
              <a:t>[Geiger </a:t>
            </a:r>
            <a:r>
              <a:rPr lang="en-US" i="1" dirty="0" smtClean="0">
                <a:solidFill>
                  <a:schemeClr val="bg2"/>
                </a:solidFill>
              </a:rPr>
              <a:t>et al. </a:t>
            </a:r>
            <a:r>
              <a:rPr lang="en-US" dirty="0" smtClean="0">
                <a:solidFill>
                  <a:schemeClr val="bg2"/>
                </a:solidFill>
              </a:rPr>
              <a:t>2013]</a:t>
            </a:r>
          </a:p>
          <a:p>
            <a:endParaRPr lang="en-US" dirty="0" smtClean="0"/>
          </a:p>
          <a:p>
            <a:pPr lvl="1">
              <a:buFont typeface="Arial" charset="0"/>
              <a:buChar char="►"/>
            </a:pPr>
            <a:r>
              <a:rPr lang="en-US" dirty="0" smtClean="0"/>
              <a:t>sequences captured from a driving platform</a:t>
            </a:r>
          </a:p>
          <a:p>
            <a:pPr lvl="1">
              <a:buFont typeface="Arial" charset="0"/>
              <a:buChar char="►"/>
            </a:pPr>
            <a:r>
              <a:rPr lang="en-US" dirty="0" smtClean="0"/>
              <a:t>large displacements (&gt;20px for 16% of pixels)</a:t>
            </a:r>
          </a:p>
          <a:p>
            <a:pPr lvl="1">
              <a:buFont typeface="Arial" charset="0"/>
              <a:buChar char="►"/>
            </a:pPr>
            <a:r>
              <a:rPr lang="en-US" dirty="0" smtClean="0"/>
              <a:t>real-world lightings, repetitive textures (roads, trees…)</a:t>
            </a:r>
          </a:p>
          <a:p>
            <a:pPr lvl="1">
              <a:buFont typeface="Arial" charset="0"/>
              <a:buChar char="►"/>
            </a:pPr>
            <a:endParaRPr lang="en-US" dirty="0" smtClean="0"/>
          </a:p>
          <a:p>
            <a:pPr lvl="1">
              <a:buFont typeface="Arial" charset="0"/>
              <a:buChar char="►"/>
            </a:pPr>
            <a:endParaRPr lang="en-US" dirty="0" smtClean="0"/>
          </a:p>
        </p:txBody>
      </p:sp>
      <p:sp>
        <p:nvSpPr>
          <p:cNvPr id="2253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639CE67-825E-4202-A667-B21DDEF0FE35}" type="slidenum">
              <a:rPr lang="fr-FR" smtClean="0"/>
              <a:pPr/>
              <a:t>16</a:t>
            </a:fld>
            <a:endParaRPr lang="fr-FR" smtClean="0"/>
          </a:p>
        </p:txBody>
      </p:sp>
      <p:pic>
        <p:nvPicPr>
          <p:cNvPr id="7" name="kitti_0.wmv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6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643438" y="3357563"/>
            <a:ext cx="4238625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kitti_1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link="rId8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250825" y="3357563"/>
            <a:ext cx="4238625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kitti_2.wmv">
            <a:hlinkClick r:id="" action="ppaction://media"/>
          </p:cNvPr>
          <p:cNvPicPr>
            <a:picLocks noRot="1" noChangeAspect="1"/>
          </p:cNvPicPr>
          <p:nvPr>
            <a:videoFile r:link="rId3"/>
            <p:extLst>
              <p:ext uri="{DAA4B4D4-6D71-4841-9C94-3DE7FCFB9230}">
                <p14:media xmlns="" xmlns:p14="http://schemas.microsoft.com/office/powerpoint/2010/main" r:link="rId10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238125" y="4724400"/>
            <a:ext cx="4289425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kitti_3.wmv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="" xmlns:p14="http://schemas.microsoft.com/office/powerpoint/2010/main" r:link="rId12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4598988" y="4724400"/>
            <a:ext cx="4294187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>
                <p:cTn id="1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3333CC"/>
                </a:solidFill>
              </a:rPr>
              <a:t>Results: with/without refinement</a:t>
            </a:r>
          </a:p>
        </p:txBody>
      </p:sp>
      <p:pic>
        <p:nvPicPr>
          <p:cNvPr id="23555" name="Espace réservé du contenu 5" descr="test.jpg"/>
          <p:cNvPicPr>
            <a:picLocks noGrp="1" noChangeAspect="1"/>
          </p:cNvPicPr>
          <p:nvPr>
            <p:ph idx="1"/>
          </p:nvPr>
        </p:nvPicPr>
        <p:blipFill>
          <a:blip r:embed="rId5"/>
          <a:srcRect l="2989" r="32888" b="19894"/>
          <a:stretch>
            <a:fillRect/>
          </a:stretch>
        </p:blipFill>
        <p:spPr>
          <a:xfrm>
            <a:off x="1959429" y="1107189"/>
            <a:ext cx="5438907" cy="5286375"/>
          </a:xfrm>
        </p:spPr>
      </p:pic>
      <p:sp>
        <p:nvSpPr>
          <p:cNvPr id="23556" name="ZoneTexte 3"/>
          <p:cNvSpPr txBox="1">
            <a:spLocks noChangeArrowheads="1"/>
          </p:cNvSpPr>
          <p:nvPr/>
        </p:nvSpPr>
        <p:spPr bwMode="auto">
          <a:xfrm>
            <a:off x="571500" y="6858000"/>
            <a:ext cx="145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temple_3 42</a:t>
            </a:r>
            <a:endParaRPr lang="fr-FR"/>
          </a:p>
        </p:txBody>
      </p:sp>
      <p:sp>
        <p:nvSpPr>
          <p:cNvPr id="23557" name="ZoneTexte 4"/>
          <p:cNvSpPr txBox="1">
            <a:spLocks noChangeArrowheads="1"/>
          </p:cNvSpPr>
          <p:nvPr/>
        </p:nvSpPr>
        <p:spPr bwMode="auto">
          <a:xfrm>
            <a:off x="3714750" y="6858000"/>
            <a:ext cx="1300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Cave_2 16</a:t>
            </a:r>
            <a:endParaRPr lang="fr-FR"/>
          </a:p>
        </p:txBody>
      </p:sp>
      <p:sp>
        <p:nvSpPr>
          <p:cNvPr id="23558" name="ZoneTexte 5"/>
          <p:cNvSpPr txBox="1">
            <a:spLocks noChangeArrowheads="1"/>
          </p:cNvSpPr>
          <p:nvPr/>
        </p:nvSpPr>
        <p:spPr bwMode="auto">
          <a:xfrm>
            <a:off x="6786563" y="6858000"/>
            <a:ext cx="1608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Ambush_5 22</a:t>
            </a:r>
            <a:endParaRPr lang="fr-FR"/>
          </a:p>
        </p:txBody>
      </p:sp>
      <p:sp>
        <p:nvSpPr>
          <p:cNvPr id="23559" name="ZoneTexte 6"/>
          <p:cNvSpPr txBox="1">
            <a:spLocks noChangeArrowheads="1"/>
          </p:cNvSpPr>
          <p:nvPr/>
        </p:nvSpPr>
        <p:spPr bwMode="auto">
          <a:xfrm>
            <a:off x="3401362" y="5964939"/>
            <a:ext cx="10198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error: </a:t>
            </a:r>
            <a:r>
              <a:rPr lang="en-US" sz="1600" dirty="0"/>
              <a:t>5.7</a:t>
            </a:r>
            <a:endParaRPr lang="fr-FR" sz="1600" dirty="0"/>
          </a:p>
        </p:txBody>
      </p:sp>
      <p:sp>
        <p:nvSpPr>
          <p:cNvPr id="23560" name="ZoneTexte 7"/>
          <p:cNvSpPr txBox="1">
            <a:spLocks noChangeArrowheads="1"/>
          </p:cNvSpPr>
          <p:nvPr/>
        </p:nvSpPr>
        <p:spPr bwMode="auto">
          <a:xfrm>
            <a:off x="6330299" y="5964939"/>
            <a:ext cx="10198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error: </a:t>
            </a:r>
            <a:r>
              <a:rPr lang="en-US" sz="1600" dirty="0"/>
              <a:t>3.9</a:t>
            </a:r>
            <a:endParaRPr lang="fr-FR" sz="1600" dirty="0"/>
          </a:p>
        </p:txBody>
      </p:sp>
      <p:sp>
        <p:nvSpPr>
          <p:cNvPr id="23562" name="ZoneTexte 9"/>
          <p:cNvSpPr txBox="1">
            <a:spLocks noChangeArrowheads="1"/>
          </p:cNvSpPr>
          <p:nvPr/>
        </p:nvSpPr>
        <p:spPr bwMode="auto">
          <a:xfrm>
            <a:off x="3401362" y="4626676"/>
            <a:ext cx="10198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error: </a:t>
            </a:r>
            <a:r>
              <a:rPr lang="en-US" sz="1600" dirty="0"/>
              <a:t>5.9</a:t>
            </a:r>
            <a:endParaRPr lang="fr-FR" sz="1600" dirty="0"/>
          </a:p>
        </p:txBody>
      </p:sp>
      <p:sp>
        <p:nvSpPr>
          <p:cNvPr id="23563" name="ZoneTexte 10"/>
          <p:cNvSpPr txBox="1">
            <a:spLocks noChangeArrowheads="1"/>
          </p:cNvSpPr>
          <p:nvPr/>
        </p:nvSpPr>
        <p:spPr bwMode="auto">
          <a:xfrm>
            <a:off x="6330299" y="4626676"/>
            <a:ext cx="10198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error: </a:t>
            </a:r>
            <a:r>
              <a:rPr lang="en-US" sz="1600" dirty="0"/>
              <a:t>4.2</a:t>
            </a:r>
            <a:endParaRPr lang="fr-FR" sz="1600" dirty="0"/>
          </a:p>
        </p:txBody>
      </p:sp>
      <p:sp>
        <p:nvSpPr>
          <p:cNvPr id="23565" name="ZoneTexte 12"/>
          <p:cNvSpPr txBox="1">
            <a:spLocks noChangeArrowheads="1"/>
          </p:cNvSpPr>
          <p:nvPr/>
        </p:nvSpPr>
        <p:spPr bwMode="auto">
          <a:xfrm>
            <a:off x="1928813" y="83581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pic>
        <p:nvPicPr>
          <p:cNvPr id="15" name="temple_3_42.wmv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981034" y="1166244"/>
            <a:ext cx="2389184" cy="1017270"/>
          </a:xfrm>
          <a:prstGeom prst="rect">
            <a:avLst/>
          </a:prstGeom>
        </p:spPr>
      </p:pic>
      <p:pic>
        <p:nvPicPr>
          <p:cNvPr id="17" name="cave_2_16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link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859137" y="1169002"/>
            <a:ext cx="2390400" cy="1017787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75037" y="2873828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Ground-truth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539403" y="5455725"/>
            <a:ext cx="13276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EpicFlow</a:t>
            </a:r>
            <a:endParaRPr lang="en-US" dirty="0" smtClean="0"/>
          </a:p>
          <a:p>
            <a:pPr algn="r"/>
            <a:r>
              <a:rPr lang="en-US" sz="1200" dirty="0" smtClean="0"/>
              <a:t>(after </a:t>
            </a:r>
            <a:r>
              <a:rPr lang="en-US" sz="1200" dirty="0" err="1" smtClean="0"/>
              <a:t>variational</a:t>
            </a:r>
            <a:r>
              <a:rPr lang="en-US" sz="1200" dirty="0" smtClean="0"/>
              <a:t> </a:t>
            </a:r>
          </a:p>
          <a:p>
            <a:pPr algn="r"/>
            <a:r>
              <a:rPr lang="en-US" sz="1200" dirty="0" smtClean="0"/>
              <a:t>refinement)</a:t>
            </a:r>
            <a:endParaRPr lang="fr-FR" sz="1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429608" y="4003305"/>
            <a:ext cx="14542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Dense</a:t>
            </a:r>
          </a:p>
          <a:p>
            <a:pPr algn="r"/>
            <a:r>
              <a:rPr lang="en-US" dirty="0" smtClean="0"/>
              <a:t>interpolation</a:t>
            </a:r>
          </a:p>
          <a:p>
            <a:pPr algn="r"/>
            <a:r>
              <a:rPr lang="en-US" sz="1200" dirty="0" smtClean="0"/>
              <a:t>(before </a:t>
            </a:r>
            <a:r>
              <a:rPr lang="en-US" sz="1200" dirty="0" err="1" smtClean="0"/>
              <a:t>variational</a:t>
            </a:r>
            <a:r>
              <a:rPr lang="en-US" sz="1200" dirty="0" smtClean="0"/>
              <a:t> </a:t>
            </a:r>
          </a:p>
          <a:p>
            <a:pPr algn="r"/>
            <a:r>
              <a:rPr lang="en-US" sz="1200" dirty="0" smtClean="0"/>
              <a:t>refinement)</a:t>
            </a:r>
            <a:endParaRPr lang="fr-FR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Image 3" descr="test2.jpg"/>
          <p:cNvPicPr>
            <a:picLocks noChangeAspect="1"/>
          </p:cNvPicPr>
          <p:nvPr/>
        </p:nvPicPr>
        <p:blipFill>
          <a:blip r:embed="rId3"/>
          <a:srcRect l="2698" r="31902"/>
          <a:stretch>
            <a:fillRect/>
          </a:stretch>
        </p:blipFill>
        <p:spPr bwMode="auto">
          <a:xfrm>
            <a:off x="1947553" y="0"/>
            <a:ext cx="56645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ZoneTexte 4"/>
          <p:cNvSpPr txBox="1">
            <a:spLocks noChangeArrowheads="1"/>
          </p:cNvSpPr>
          <p:nvPr/>
        </p:nvSpPr>
        <p:spPr bwMode="auto">
          <a:xfrm>
            <a:off x="571500" y="7000875"/>
            <a:ext cx="145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temple_3 42</a:t>
            </a:r>
            <a:endParaRPr lang="fr-FR"/>
          </a:p>
        </p:txBody>
      </p:sp>
      <p:sp>
        <p:nvSpPr>
          <p:cNvPr id="24581" name="ZoneTexte 5"/>
          <p:cNvSpPr txBox="1">
            <a:spLocks noChangeArrowheads="1"/>
          </p:cNvSpPr>
          <p:nvPr/>
        </p:nvSpPr>
        <p:spPr bwMode="auto">
          <a:xfrm>
            <a:off x="3714750" y="6929438"/>
            <a:ext cx="1249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cave_2 16</a:t>
            </a:r>
            <a:endParaRPr lang="fr-FR"/>
          </a:p>
        </p:txBody>
      </p:sp>
      <p:sp>
        <p:nvSpPr>
          <p:cNvPr id="24582" name="ZoneTexte 6"/>
          <p:cNvSpPr txBox="1">
            <a:spLocks noChangeArrowheads="1"/>
          </p:cNvSpPr>
          <p:nvPr/>
        </p:nvSpPr>
        <p:spPr bwMode="auto">
          <a:xfrm>
            <a:off x="6786563" y="6929438"/>
            <a:ext cx="1608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ambush_5 22</a:t>
            </a:r>
            <a:endParaRPr lang="fr-FR"/>
          </a:p>
        </p:txBody>
      </p:sp>
      <p:sp>
        <p:nvSpPr>
          <p:cNvPr id="24583" name="ZoneTexte 7"/>
          <p:cNvSpPr txBox="1">
            <a:spLocks noChangeArrowheads="1"/>
          </p:cNvSpPr>
          <p:nvPr/>
        </p:nvSpPr>
        <p:spPr bwMode="auto">
          <a:xfrm>
            <a:off x="1892300" y="3643313"/>
            <a:ext cx="11336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error: </a:t>
            </a:r>
            <a:r>
              <a:rPr lang="en-US" sz="1600" dirty="0"/>
              <a:t>38.9</a:t>
            </a:r>
            <a:endParaRPr lang="fr-FR" sz="1600" dirty="0"/>
          </a:p>
        </p:txBody>
      </p:sp>
      <p:sp>
        <p:nvSpPr>
          <p:cNvPr id="24584" name="ZoneTexte 8"/>
          <p:cNvSpPr txBox="1">
            <a:spLocks noChangeArrowheads="1"/>
          </p:cNvSpPr>
          <p:nvPr/>
        </p:nvSpPr>
        <p:spPr bwMode="auto">
          <a:xfrm>
            <a:off x="4935538" y="3643313"/>
            <a:ext cx="10198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error: </a:t>
            </a:r>
            <a:r>
              <a:rPr lang="en-US" sz="1600" dirty="0"/>
              <a:t>9.2</a:t>
            </a:r>
            <a:endParaRPr lang="fr-FR" sz="1600" dirty="0"/>
          </a:p>
        </p:txBody>
      </p:sp>
      <p:sp>
        <p:nvSpPr>
          <p:cNvPr id="24587" name="ZoneTexte 11"/>
          <p:cNvSpPr txBox="1">
            <a:spLocks noChangeArrowheads="1"/>
          </p:cNvSpPr>
          <p:nvPr/>
        </p:nvSpPr>
        <p:spPr bwMode="auto">
          <a:xfrm>
            <a:off x="4857750" y="5019675"/>
            <a:ext cx="11336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error: </a:t>
            </a:r>
            <a:r>
              <a:rPr lang="en-US" sz="1600" dirty="0"/>
              <a:t>10.5</a:t>
            </a:r>
            <a:endParaRPr lang="fr-FR" sz="1600" dirty="0"/>
          </a:p>
        </p:txBody>
      </p:sp>
      <p:sp>
        <p:nvSpPr>
          <p:cNvPr id="24588" name="ZoneTexte 12"/>
          <p:cNvSpPr txBox="1">
            <a:spLocks noChangeArrowheads="1"/>
          </p:cNvSpPr>
          <p:nvPr/>
        </p:nvSpPr>
        <p:spPr bwMode="auto">
          <a:xfrm>
            <a:off x="1928813" y="5019675"/>
            <a:ext cx="11336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error: </a:t>
            </a:r>
            <a:r>
              <a:rPr lang="en-US" sz="1600" dirty="0"/>
              <a:t>52.8</a:t>
            </a:r>
            <a:endParaRPr lang="fr-FR" sz="1600" dirty="0"/>
          </a:p>
        </p:txBody>
      </p:sp>
      <p:sp>
        <p:nvSpPr>
          <p:cNvPr id="24589" name="ZoneTexte 13"/>
          <p:cNvSpPr txBox="1">
            <a:spLocks noChangeArrowheads="1"/>
          </p:cNvSpPr>
          <p:nvPr/>
        </p:nvSpPr>
        <p:spPr bwMode="auto">
          <a:xfrm>
            <a:off x="1908175" y="6429375"/>
            <a:ext cx="11183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error: </a:t>
            </a:r>
            <a:r>
              <a:rPr lang="en-US" sz="1600" dirty="0"/>
              <a:t>11.8</a:t>
            </a:r>
            <a:endParaRPr lang="fr-FR" sz="1600" dirty="0"/>
          </a:p>
        </p:txBody>
      </p:sp>
      <p:sp>
        <p:nvSpPr>
          <p:cNvPr id="24590" name="ZoneTexte 14"/>
          <p:cNvSpPr txBox="1">
            <a:spLocks noChangeArrowheads="1"/>
          </p:cNvSpPr>
          <p:nvPr/>
        </p:nvSpPr>
        <p:spPr bwMode="auto">
          <a:xfrm>
            <a:off x="4908550" y="6429375"/>
            <a:ext cx="11183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error: </a:t>
            </a:r>
            <a:r>
              <a:rPr lang="en-US" sz="1600" dirty="0"/>
              <a:t>11.6</a:t>
            </a:r>
            <a:endParaRPr lang="fr-FR" sz="1600" dirty="0"/>
          </a:p>
        </p:txBody>
      </p:sp>
      <p:sp>
        <p:nvSpPr>
          <p:cNvPr id="24592" name="ZoneTexte 16"/>
          <p:cNvSpPr txBox="1">
            <a:spLocks noChangeArrowheads="1"/>
          </p:cNvSpPr>
          <p:nvPr/>
        </p:nvSpPr>
        <p:spPr bwMode="auto">
          <a:xfrm>
            <a:off x="2006600" y="2233613"/>
            <a:ext cx="10198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error: </a:t>
            </a:r>
            <a:r>
              <a:rPr lang="en-US" sz="1600" dirty="0"/>
              <a:t>5.7</a:t>
            </a:r>
            <a:endParaRPr lang="fr-FR" sz="1600" dirty="0"/>
          </a:p>
        </p:txBody>
      </p:sp>
      <p:sp>
        <p:nvSpPr>
          <p:cNvPr id="24593" name="ZoneTexte 17"/>
          <p:cNvSpPr txBox="1">
            <a:spLocks noChangeArrowheads="1"/>
          </p:cNvSpPr>
          <p:nvPr/>
        </p:nvSpPr>
        <p:spPr bwMode="auto">
          <a:xfrm>
            <a:off x="4935538" y="2233613"/>
            <a:ext cx="10198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error: </a:t>
            </a:r>
            <a:r>
              <a:rPr lang="en-US" sz="1600" dirty="0"/>
              <a:t>3.9</a:t>
            </a:r>
            <a:endParaRPr lang="fr-FR" sz="1600" dirty="0"/>
          </a:p>
        </p:txBody>
      </p:sp>
      <p:sp>
        <p:nvSpPr>
          <p:cNvPr id="20" name="ZoneTexte 19"/>
          <p:cNvSpPr txBox="1"/>
          <p:nvPr/>
        </p:nvSpPr>
        <p:spPr>
          <a:xfrm>
            <a:off x="510662" y="653143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Ground-truth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781792" y="186244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EpicFlow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710005" y="328550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MDP-Flow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1169692" y="470856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LDOF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574247" y="6131629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Classic+NL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to the state of the art</a:t>
            </a:r>
          </a:p>
        </p:txBody>
      </p:sp>
      <p:sp>
        <p:nvSpPr>
          <p:cNvPr id="8196" name="Espace réservé du contenu 3"/>
          <p:cNvSpPr>
            <a:spLocks noGrp="1"/>
          </p:cNvSpPr>
          <p:nvPr>
            <p:ph idx="1"/>
          </p:nvPr>
        </p:nvSpPr>
        <p:spPr>
          <a:xfrm>
            <a:off x="457200" y="908050"/>
            <a:ext cx="8218488" cy="5834063"/>
          </a:xfrm>
        </p:spPr>
        <p:txBody>
          <a:bodyPr/>
          <a:lstStyle/>
          <a:p>
            <a:r>
              <a:rPr lang="en-US" dirty="0" smtClean="0"/>
              <a:t>Average Endpoint Error (lower is better):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Timings:</a:t>
            </a:r>
            <a:endParaRPr lang="fr-FR" dirty="0" smtClean="0"/>
          </a:p>
        </p:txBody>
      </p:sp>
      <p:sp>
        <p:nvSpPr>
          <p:cNvPr id="8197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0B5A310-FF14-46D0-B972-4049124F4E9F}" type="slidenum">
              <a:rPr lang="fr-FR" smtClean="0"/>
              <a:pPr/>
              <a:t>19</a:t>
            </a:fld>
            <a:endParaRPr lang="fr-FR" smtClean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250825" y="1628775"/>
          <a:ext cx="8640960" cy="2259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304256"/>
                <a:gridCol w="2520280"/>
                <a:gridCol w="1800200"/>
              </a:tblGrid>
              <a:tr h="463873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>
                          <a:solidFill>
                            <a:schemeClr val="tx1"/>
                          </a:solidFill>
                        </a:rPr>
                        <a:t>Method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>
                          <a:solidFill>
                            <a:schemeClr val="tx1"/>
                          </a:solidFill>
                        </a:rPr>
                        <a:t>Error</a:t>
                      </a:r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 on MPI-</a:t>
                      </a:r>
                      <a:r>
                        <a:rPr lang="fr-FR" dirty="0" err="1" smtClean="0">
                          <a:solidFill>
                            <a:schemeClr val="tx1"/>
                          </a:solidFill>
                        </a:rPr>
                        <a:t>Sintel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>
                          <a:solidFill>
                            <a:schemeClr val="tx1"/>
                          </a:solidFill>
                        </a:rPr>
                        <a:t>Error</a:t>
                      </a:r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 on KITTI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Timings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8795"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 smtClean="0"/>
                        <a:t>EpicFlow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6.28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3.8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16.4s</a:t>
                      </a:r>
                      <a:endParaRPr lang="fr-FR" b="1" dirty="0"/>
                    </a:p>
                  </a:txBody>
                  <a:tcPr/>
                </a:tc>
              </a:tr>
              <a:tr h="448795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TF+OFM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6.73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5.0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~500s</a:t>
                      </a:r>
                      <a:endParaRPr lang="fr-FR" dirty="0"/>
                    </a:p>
                  </a:txBody>
                  <a:tcPr/>
                </a:tc>
              </a:tr>
              <a:tr h="448795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DeepFlow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7.21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5.8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19s</a:t>
                      </a:r>
                      <a:endParaRPr lang="fr-FR" dirty="0"/>
                    </a:p>
                  </a:txBody>
                  <a:tcPr/>
                </a:tc>
              </a:tr>
              <a:tr h="448795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NLTGV-SC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8.75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3.8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16s</a:t>
                      </a:r>
                      <a:r>
                        <a:rPr lang="fr-FR" baseline="0" dirty="0" smtClean="0"/>
                        <a:t> (GPU)</a:t>
                      </a:r>
                      <a:endParaRPr lang="fr-FR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Graphique 7"/>
          <p:cNvGraphicFramePr/>
          <p:nvPr/>
        </p:nvGraphicFramePr>
        <p:xfrm>
          <a:off x="1152525" y="4171949"/>
          <a:ext cx="7658099" cy="2524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contenu 11"/>
          <p:cNvSpPr>
            <a:spLocks noGrp="1"/>
          </p:cNvSpPr>
          <p:nvPr>
            <p:ph idx="1"/>
          </p:nvPr>
        </p:nvSpPr>
        <p:spPr>
          <a:xfrm>
            <a:off x="457200" y="908050"/>
            <a:ext cx="8218488" cy="5834063"/>
          </a:xfrm>
        </p:spPr>
        <p:txBody>
          <a:bodyPr/>
          <a:lstStyle/>
          <a:p>
            <a:r>
              <a:rPr lang="en-US" dirty="0" smtClean="0"/>
              <a:t>Main remaining problems:</a:t>
            </a:r>
          </a:p>
          <a:p>
            <a:pPr lvl="1">
              <a:buFont typeface="Arial" charset="0"/>
              <a:buChar char="►"/>
            </a:pPr>
            <a:r>
              <a:rPr lang="en-US" dirty="0" smtClean="0"/>
              <a:t>large displacements</a:t>
            </a:r>
          </a:p>
          <a:p>
            <a:pPr lvl="1">
              <a:buFont typeface="Arial" charset="0"/>
              <a:buChar char="►"/>
            </a:pPr>
            <a:r>
              <a:rPr lang="en-US" dirty="0" smtClean="0"/>
              <a:t>occlusions</a:t>
            </a:r>
          </a:p>
          <a:p>
            <a:pPr lvl="1">
              <a:buFont typeface="Arial" charset="0"/>
              <a:buChar char="►"/>
            </a:pPr>
            <a:r>
              <a:rPr lang="en-US" dirty="0" smtClean="0"/>
              <a:t>motion discontinuities</a:t>
            </a:r>
          </a:p>
          <a:p>
            <a:endParaRPr lang="en-US" dirty="0" smtClean="0"/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Optical flow estimation is challenging!</a:t>
            </a:r>
          </a:p>
        </p:txBody>
      </p:sp>
      <p:sp>
        <p:nvSpPr>
          <p:cNvPr id="13317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33EDDBC-EC85-40C1-88C2-01EF0BA766F5}" type="slidenum">
              <a:rPr lang="fr-FR" smtClean="0"/>
              <a:pPr/>
              <a:t>2</a:t>
            </a:fld>
            <a:endParaRPr lang="fr-FR" smtClean="0"/>
          </a:p>
        </p:txBody>
      </p:sp>
      <p:pic>
        <p:nvPicPr>
          <p:cNvPr id="7" name="temple_3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85924" y="3371850"/>
            <a:ext cx="5055765" cy="2152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488561" y="4331575"/>
          <a:ext cx="7920881" cy="1925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937"/>
                <a:gridCol w="1911937"/>
                <a:gridCol w="2389921"/>
                <a:gridCol w="1707086"/>
              </a:tblGrid>
              <a:tr h="4487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Matching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MPI-</a:t>
                      </a:r>
                      <a:r>
                        <a:rPr lang="fr-FR" dirty="0" err="1" smtClean="0">
                          <a:solidFill>
                            <a:schemeClr val="tx1"/>
                          </a:solidFill>
                        </a:rPr>
                        <a:t>Sintel</a:t>
                      </a:r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 (train)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KITTI (train)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8795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gPb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DM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4.16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/>
                        <a:t>3.4</a:t>
                      </a:r>
                      <a:endParaRPr lang="fr-FR" b="0" dirty="0"/>
                    </a:p>
                  </a:txBody>
                  <a:tcPr/>
                </a:tc>
              </a:tr>
              <a:tr h="448795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Canny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DM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4.55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3.3</a:t>
                      </a:r>
                      <a:endParaRPr lang="fr-FR" b="1" dirty="0"/>
                    </a:p>
                  </a:txBody>
                  <a:tcPr/>
                </a:tc>
              </a:tr>
              <a:tr h="448795">
                <a:tc>
                  <a:txBody>
                    <a:bodyPr/>
                    <a:lstStyle/>
                    <a:p>
                      <a:pPr algn="ctr"/>
                      <a:r>
                        <a:rPr lang="fr-FR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none</a:t>
                      </a:r>
                    </a:p>
                    <a:p>
                      <a:pPr algn="ctr"/>
                      <a:r>
                        <a:rPr lang="fr-FR" sz="1400" baseline="0" dirty="0" smtClean="0"/>
                        <a:t>(</a:t>
                      </a:r>
                      <a:r>
                        <a:rPr lang="fr-FR" sz="1400" baseline="0" dirty="0" err="1" smtClean="0"/>
                        <a:t>Euclidean</a:t>
                      </a:r>
                      <a:r>
                        <a:rPr lang="fr-FR" sz="1400" baseline="0" dirty="0" smtClean="0"/>
                        <a:t> distance)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DM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4.61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 smtClean="0"/>
                        <a:t>3.6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602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to edge detectors and matching algorithms</a:t>
            </a:r>
          </a:p>
        </p:txBody>
      </p:sp>
      <p:sp>
        <p:nvSpPr>
          <p:cNvPr id="25603" name="Espace réservé du contenu 3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Evaluation </a:t>
            </a:r>
            <a:r>
              <a:rPr lang="en-US" smtClean="0"/>
              <a:t>with different:</a:t>
            </a:r>
            <a:endParaRPr lang="en-US" dirty="0" smtClean="0"/>
          </a:p>
          <a:p>
            <a:pPr lvl="1"/>
            <a:r>
              <a:rPr lang="en-US" dirty="0" smtClean="0"/>
              <a:t>input </a:t>
            </a:r>
            <a:r>
              <a:rPr lang="en-US" dirty="0" err="1" smtClean="0"/>
              <a:t>matchings</a:t>
            </a:r>
            <a:endParaRPr lang="en-US" dirty="0" smtClean="0"/>
          </a:p>
          <a:p>
            <a:pPr lvl="2"/>
            <a:r>
              <a:rPr lang="en-US" dirty="0" err="1" smtClean="0"/>
              <a:t>Kd</a:t>
            </a:r>
            <a:r>
              <a:rPr lang="en-US" dirty="0" smtClean="0"/>
              <a:t>-trees assisted </a:t>
            </a:r>
            <a:r>
              <a:rPr lang="en-US" dirty="0" err="1" smtClean="0"/>
              <a:t>PatchMatch</a:t>
            </a:r>
            <a:r>
              <a:rPr lang="en-US" dirty="0" smtClean="0"/>
              <a:t> (KPM) </a:t>
            </a:r>
            <a:r>
              <a:rPr lang="en-US" sz="1600" dirty="0" smtClean="0">
                <a:solidFill>
                  <a:schemeClr val="bg2"/>
                </a:solidFill>
              </a:rPr>
              <a:t>[He and Sun, 2012]</a:t>
            </a:r>
            <a:endParaRPr lang="en-US" dirty="0" smtClean="0">
              <a:solidFill>
                <a:schemeClr val="bg2"/>
              </a:solidFill>
            </a:endParaRPr>
          </a:p>
          <a:p>
            <a:pPr lvl="2"/>
            <a:r>
              <a:rPr lang="en-US" dirty="0" err="1" smtClean="0"/>
              <a:t>DeepMatching</a:t>
            </a:r>
            <a:r>
              <a:rPr lang="en-US" dirty="0" smtClean="0"/>
              <a:t> (DM) </a:t>
            </a:r>
            <a:r>
              <a:rPr lang="en-US" sz="1600" dirty="0" smtClean="0">
                <a:solidFill>
                  <a:schemeClr val="bg2"/>
                </a:solidFill>
              </a:rPr>
              <a:t>[</a:t>
            </a:r>
            <a:r>
              <a:rPr lang="en-US" sz="1600" dirty="0" err="1" smtClean="0">
                <a:solidFill>
                  <a:schemeClr val="bg2"/>
                </a:solidFill>
              </a:rPr>
              <a:t>Weinzaepfel</a:t>
            </a:r>
            <a:r>
              <a:rPr lang="en-US" sz="1600" dirty="0" smtClean="0">
                <a:solidFill>
                  <a:schemeClr val="bg2"/>
                </a:solidFill>
              </a:rPr>
              <a:t> </a:t>
            </a:r>
            <a:r>
              <a:rPr lang="en-US" sz="1600" i="1" dirty="0" smtClean="0">
                <a:solidFill>
                  <a:schemeClr val="bg2"/>
                </a:solidFill>
              </a:rPr>
              <a:t>et al.</a:t>
            </a:r>
            <a:r>
              <a:rPr lang="en-US" sz="1600" dirty="0" smtClean="0">
                <a:solidFill>
                  <a:schemeClr val="bg2"/>
                </a:solidFill>
              </a:rPr>
              <a:t> 2013]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edge detectors</a:t>
            </a:r>
          </a:p>
          <a:p>
            <a:pPr lvl="2"/>
            <a:r>
              <a:rPr lang="en-US" dirty="0" smtClean="0"/>
              <a:t>SED </a:t>
            </a:r>
            <a:r>
              <a:rPr lang="en-US" sz="1600" dirty="0" smtClean="0">
                <a:solidFill>
                  <a:schemeClr val="bg2"/>
                </a:solidFill>
              </a:rPr>
              <a:t>[Dollar and </a:t>
            </a:r>
            <a:r>
              <a:rPr lang="en-US" sz="1600" dirty="0" err="1" smtClean="0">
                <a:solidFill>
                  <a:schemeClr val="bg2"/>
                </a:solidFill>
              </a:rPr>
              <a:t>Zitnick</a:t>
            </a:r>
            <a:r>
              <a:rPr lang="en-US" sz="1600" dirty="0" smtClean="0">
                <a:solidFill>
                  <a:schemeClr val="bg2"/>
                </a:solidFill>
              </a:rPr>
              <a:t> 2013]</a:t>
            </a:r>
            <a:r>
              <a:rPr lang="en-US" dirty="0" smtClean="0"/>
              <a:t>, </a:t>
            </a:r>
            <a:r>
              <a:rPr lang="en-US" dirty="0" err="1" smtClean="0"/>
              <a:t>gPb</a:t>
            </a:r>
            <a:r>
              <a:rPr lang="en-US" dirty="0" smtClean="0"/>
              <a:t> </a:t>
            </a:r>
            <a:r>
              <a:rPr lang="en-US" sz="1600" dirty="0" smtClean="0">
                <a:solidFill>
                  <a:schemeClr val="bg2"/>
                </a:solidFill>
              </a:rPr>
              <a:t>[</a:t>
            </a:r>
            <a:r>
              <a:rPr lang="en-US" sz="1600" dirty="0" err="1" smtClean="0">
                <a:solidFill>
                  <a:schemeClr val="bg2"/>
                </a:solidFill>
              </a:rPr>
              <a:t>Arbelaez</a:t>
            </a:r>
            <a:r>
              <a:rPr lang="en-US" sz="1600" dirty="0" smtClean="0">
                <a:solidFill>
                  <a:schemeClr val="bg2"/>
                </a:solidFill>
              </a:rPr>
              <a:t> </a:t>
            </a:r>
            <a:r>
              <a:rPr lang="en-US" sz="1600" i="1" dirty="0" smtClean="0">
                <a:solidFill>
                  <a:schemeClr val="bg2"/>
                </a:solidFill>
              </a:rPr>
              <a:t>et al. </a:t>
            </a:r>
            <a:r>
              <a:rPr lang="en-US" sz="1600" dirty="0" smtClean="0">
                <a:solidFill>
                  <a:schemeClr val="bg2"/>
                </a:solidFill>
              </a:rPr>
              <a:t>2011]</a:t>
            </a:r>
            <a:r>
              <a:rPr lang="en-US" dirty="0" smtClean="0"/>
              <a:t>, Canny</a:t>
            </a:r>
          </a:p>
        </p:txBody>
      </p:sp>
      <p:sp>
        <p:nvSpPr>
          <p:cNvPr id="25604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120F8-5693-40FD-A7BA-F06EEBE0226A}" type="slidenum">
              <a:rPr lang="fr-FR" smtClean="0"/>
              <a:pPr/>
              <a:t>20</a:t>
            </a:fld>
            <a:endParaRPr lang="fr-FR" smtClean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490538" y="3476625"/>
          <a:ext cx="7920881" cy="1289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937"/>
                <a:gridCol w="1911937"/>
                <a:gridCol w="2389921"/>
                <a:gridCol w="1707086"/>
              </a:tblGrid>
              <a:tr h="391865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>
                          <a:solidFill>
                            <a:schemeClr val="tx1"/>
                          </a:solidFill>
                        </a:rPr>
                        <a:t>Edges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Matching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MPI-</a:t>
                      </a:r>
                      <a:r>
                        <a:rPr lang="fr-FR" dirty="0" err="1" smtClean="0">
                          <a:solidFill>
                            <a:schemeClr val="tx1"/>
                          </a:solidFill>
                        </a:rPr>
                        <a:t>Sintel</a:t>
                      </a:r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 (train)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KITTI (train)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8795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SED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KPM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5.76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11.3</a:t>
                      </a:r>
                      <a:endParaRPr lang="fr-FR" b="0" dirty="0"/>
                    </a:p>
                  </a:txBody>
                  <a:tcPr/>
                </a:tc>
              </a:tr>
              <a:tr h="448795"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/>
                        <a:t>SED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DM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3.68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3.3</a:t>
                      </a:r>
                      <a:endParaRPr lang="fr-FR" b="1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Connecteur droit 7"/>
          <p:cNvCxnSpPr/>
          <p:nvPr/>
        </p:nvCxnSpPr>
        <p:spPr bwMode="auto">
          <a:xfrm>
            <a:off x="534390" y="4797631"/>
            <a:ext cx="7849589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coarse-to-fine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Experimental protocol:</a:t>
            </a:r>
          </a:p>
          <a:p>
            <a:pPr lvl="1"/>
            <a:r>
              <a:rPr lang="en-US" dirty="0" smtClean="0"/>
              <a:t>Same input matching (</a:t>
            </a:r>
            <a:r>
              <a:rPr lang="en-US" dirty="0" err="1" smtClean="0"/>
              <a:t>DeepMatching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Same input contours (for local smoothness)</a:t>
            </a:r>
          </a:p>
          <a:p>
            <a:pPr lvl="1"/>
            <a:r>
              <a:rPr lang="en-US" dirty="0" smtClean="0"/>
              <a:t>Same training set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Average endpoint-error: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More detailed experiments in the paper</a:t>
            </a:r>
          </a:p>
          <a:p>
            <a:pPr lvl="1"/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46404B-EEB1-4939-95F9-43B3B45E66BC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471288" y="3438124"/>
          <a:ext cx="7920881" cy="1289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937"/>
                <a:gridCol w="2227277"/>
                <a:gridCol w="2074581"/>
                <a:gridCol w="1707086"/>
              </a:tblGrid>
              <a:tr h="391865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>
                          <a:solidFill>
                            <a:schemeClr val="tx1"/>
                          </a:solidFill>
                        </a:rPr>
                        <a:t>Method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MPI-</a:t>
                      </a:r>
                      <a:r>
                        <a:rPr lang="fr-FR" dirty="0" err="1" smtClean="0">
                          <a:solidFill>
                            <a:schemeClr val="tx1"/>
                          </a:solidFill>
                        </a:rPr>
                        <a:t>Sintel</a:t>
                      </a:r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 (train)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KITTI (train)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Time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8795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Coarse-to-fine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4.095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4.422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25.0s</a:t>
                      </a:r>
                      <a:endParaRPr lang="fr-FR" b="0" dirty="0"/>
                    </a:p>
                  </a:txBody>
                  <a:tcPr/>
                </a:tc>
              </a:tr>
              <a:tr h="448795"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 smtClean="0"/>
                        <a:t>EpicFlow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3.686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3.334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16.4s</a:t>
                      </a:r>
                      <a:endParaRPr lang="fr-FR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013" y="757238"/>
            <a:ext cx="811688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 bwMode="auto">
          <a:xfrm>
            <a:off x="1445294" y="2472725"/>
            <a:ext cx="3259956" cy="13976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445294" y="3964975"/>
            <a:ext cx="3259956" cy="13976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087119" y="2472725"/>
            <a:ext cx="3259956" cy="13976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087119" y="3958625"/>
            <a:ext cx="3259956" cy="13976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650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377564D-0226-4C81-A13A-0F7945E7C835}" type="slidenum">
              <a:rPr lang="fr-FR" smtClean="0"/>
              <a:pPr/>
              <a:t>22</a:t>
            </a:fld>
            <a:endParaRPr lang="fr-FR" smtClean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8313" y="260350"/>
            <a:ext cx="8229600" cy="4318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2000" b="1" ker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Failure cases </a:t>
            </a:r>
            <a:endParaRPr lang="en-US" sz="2000" b="1" kern="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60500" y="5402263"/>
            <a:ext cx="3255963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600" b="1" kern="0" dirty="0">
                <a:latin typeface="+mj-lt"/>
                <a:ea typeface="+mj-ea"/>
                <a:cs typeface="+mj-cs"/>
              </a:rPr>
              <a:t>Missing matches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218133" y="5399088"/>
            <a:ext cx="3255963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600" b="1" kern="0" dirty="0">
                <a:latin typeface="+mj-lt"/>
                <a:ea typeface="+mj-ea"/>
                <a:cs typeface="+mj-cs"/>
              </a:rPr>
              <a:t>Missing </a:t>
            </a:r>
            <a:r>
              <a:rPr lang="en-US" sz="1600" b="1" kern="0" dirty="0" smtClean="0">
                <a:latin typeface="+mj-lt"/>
                <a:ea typeface="+mj-ea"/>
                <a:cs typeface="+mj-cs"/>
              </a:rPr>
              <a:t>contours</a:t>
            </a:r>
            <a:endParaRPr lang="en-US" sz="1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lum bright="40000" contrast="40000"/>
          </a:blip>
          <a:srcRect l="11559" t="3969" r="47017" b="64077"/>
          <a:stretch>
            <a:fillRect/>
          </a:stretch>
        </p:blipFill>
        <p:spPr bwMode="auto">
          <a:xfrm>
            <a:off x="1419225" y="942975"/>
            <a:ext cx="33623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 bwMode="auto">
          <a:xfrm>
            <a:off x="1409700" y="3048000"/>
            <a:ext cx="895350" cy="6381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2990850" y="4057650"/>
            <a:ext cx="533400" cy="4000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1400175" y="4543426"/>
            <a:ext cx="914400" cy="6286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2943225" y="2495550"/>
            <a:ext cx="533400" cy="4000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7343774" y="5010150"/>
            <a:ext cx="962025" cy="3905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7315199" y="3524250"/>
            <a:ext cx="962025" cy="3905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" name="cave_4_4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450207" y="975863"/>
            <a:ext cx="3266172" cy="1390676"/>
          </a:xfrm>
          <a:prstGeom prst="rect">
            <a:avLst/>
          </a:prstGeom>
        </p:spPr>
      </p:pic>
      <p:pic>
        <p:nvPicPr>
          <p:cNvPr id="20" name="alley_1_23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5086149" y="990300"/>
            <a:ext cx="3258953" cy="1387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</a:p>
        </p:txBody>
      </p:sp>
      <p:sp>
        <p:nvSpPr>
          <p:cNvPr id="28675" name="Espace réservé du contenu 3"/>
          <p:cNvSpPr>
            <a:spLocks noGrp="1"/>
          </p:cNvSpPr>
          <p:nvPr>
            <p:ph idx="1"/>
          </p:nvPr>
        </p:nvSpPr>
        <p:spPr>
          <a:xfrm>
            <a:off x="457200" y="908050"/>
            <a:ext cx="8218488" cy="58340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Excellent results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Code is available online at </a:t>
            </a:r>
            <a:r>
              <a:rPr lang="en-US" dirty="0" smtClean="0">
                <a:hlinkClick r:id="rId3"/>
              </a:rPr>
              <a:t>http://lear.inrialpes.fr/software</a:t>
            </a:r>
            <a:r>
              <a:rPr lang="en-US" dirty="0" smtClean="0"/>
              <a:t> </a:t>
            </a:r>
          </a:p>
          <a:p>
            <a:endParaRPr lang="en-US" dirty="0" smtClean="0"/>
          </a:p>
        </p:txBody>
      </p:sp>
      <p:sp>
        <p:nvSpPr>
          <p:cNvPr id="28676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CCF8019-59DD-4878-A647-F3C5FF8F793F}" type="slidenum">
              <a:rPr lang="fr-FR" smtClean="0"/>
              <a:pPr/>
              <a:t>23</a:t>
            </a:fld>
            <a:endParaRPr lang="fr-FR" smtClean="0"/>
          </a:p>
        </p:txBody>
      </p:sp>
      <p:pic>
        <p:nvPicPr>
          <p:cNvPr id="5" name="cave_2_ambush_5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6699" y="1938410"/>
            <a:ext cx="8598101" cy="1795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Optical flow estimation is challenging!</a:t>
            </a:r>
          </a:p>
        </p:txBody>
      </p:sp>
      <p:sp>
        <p:nvSpPr>
          <p:cNvPr id="14339" name="Espace réservé du contenu 11"/>
          <p:cNvSpPr>
            <a:spLocks noGrp="1"/>
          </p:cNvSpPr>
          <p:nvPr>
            <p:ph idx="1"/>
          </p:nvPr>
        </p:nvSpPr>
        <p:spPr>
          <a:xfrm>
            <a:off x="457200" y="908050"/>
            <a:ext cx="8218488" cy="5834063"/>
          </a:xfrm>
        </p:spPr>
        <p:txBody>
          <a:bodyPr/>
          <a:lstStyle/>
          <a:p>
            <a:r>
              <a:rPr lang="en-US" dirty="0" smtClean="0"/>
              <a:t>Main remaining problems:</a:t>
            </a:r>
          </a:p>
          <a:p>
            <a:pPr lvl="1">
              <a:buFont typeface="Arial" charset="0"/>
              <a:buChar char="►"/>
            </a:pPr>
            <a:r>
              <a:rPr lang="en-US" dirty="0" smtClean="0"/>
              <a:t>large displacements</a:t>
            </a:r>
          </a:p>
          <a:p>
            <a:pPr lvl="1">
              <a:buFont typeface="Arial" charset="0"/>
              <a:buChar char="►"/>
            </a:pPr>
            <a:r>
              <a:rPr lang="en-US" dirty="0" smtClean="0"/>
              <a:t>occlusions</a:t>
            </a:r>
          </a:p>
          <a:p>
            <a:pPr lvl="1">
              <a:buFont typeface="Arial" charset="0"/>
              <a:buChar char="►"/>
            </a:pPr>
            <a:r>
              <a:rPr lang="en-US" dirty="0" smtClean="0"/>
              <a:t>motion discontinuities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Our approach: « </a:t>
            </a:r>
            <a:r>
              <a:rPr lang="en-US" b="1" dirty="0" err="1" smtClean="0"/>
              <a:t>EpicFlow</a:t>
            </a:r>
            <a:r>
              <a:rPr lang="en-US" dirty="0" smtClean="0"/>
              <a:t> »</a:t>
            </a:r>
          </a:p>
          <a:p>
            <a:pPr lvl="1">
              <a:buFont typeface="Arial" charset="0"/>
              <a:buNone/>
            </a:pPr>
            <a:r>
              <a:rPr lang="en-US" b="1" dirty="0" smtClean="0"/>
              <a:t>     Epic</a:t>
            </a:r>
            <a:r>
              <a:rPr lang="en-US" dirty="0" smtClean="0"/>
              <a:t>:</a:t>
            </a:r>
            <a:r>
              <a:rPr lang="en-US" b="1" dirty="0" smtClean="0"/>
              <a:t> E</a:t>
            </a:r>
            <a:r>
              <a:rPr lang="en-US" dirty="0" smtClean="0"/>
              <a:t>dge-</a:t>
            </a:r>
            <a:r>
              <a:rPr lang="en-US" b="1" dirty="0" smtClean="0"/>
              <a:t>P</a:t>
            </a:r>
            <a:r>
              <a:rPr lang="en-US" dirty="0" smtClean="0"/>
              <a:t>reserving </a:t>
            </a:r>
            <a:r>
              <a:rPr lang="en-US" b="1" dirty="0" smtClean="0"/>
              <a:t>I</a:t>
            </a:r>
            <a:r>
              <a:rPr lang="en-US" dirty="0" smtClean="0"/>
              <a:t>nterpolation of </a:t>
            </a:r>
            <a:r>
              <a:rPr lang="en-US" b="1" dirty="0" smtClean="0"/>
              <a:t>C</a:t>
            </a:r>
            <a:r>
              <a:rPr lang="en-US" dirty="0" smtClean="0"/>
              <a:t>orrespondences</a:t>
            </a:r>
          </a:p>
          <a:p>
            <a:pPr lvl="1">
              <a:buFont typeface="Arial" charset="0"/>
              <a:buNone/>
            </a:pPr>
            <a:endParaRPr lang="en-US" dirty="0" smtClean="0"/>
          </a:p>
          <a:p>
            <a:pPr lvl="1">
              <a:buFont typeface="Arial" charset="0"/>
              <a:buChar char="►"/>
            </a:pPr>
            <a:r>
              <a:rPr lang="en-US" dirty="0" smtClean="0"/>
              <a:t>leverages state-of-the-art matching algorithm</a:t>
            </a:r>
          </a:p>
          <a:p>
            <a:pPr lvl="2"/>
            <a:r>
              <a:rPr lang="en-US" dirty="0" smtClean="0"/>
              <a:t>invariant to large displacements</a:t>
            </a:r>
          </a:p>
          <a:p>
            <a:pPr lvl="1">
              <a:buFont typeface="Arial" charset="0"/>
              <a:buChar char="►"/>
            </a:pPr>
            <a:r>
              <a:rPr lang="en-US" dirty="0" smtClean="0"/>
              <a:t>incorporate an edge-aware distance:</a:t>
            </a:r>
          </a:p>
          <a:p>
            <a:pPr lvl="2"/>
            <a:r>
              <a:rPr lang="en-US" dirty="0" smtClean="0"/>
              <a:t>handles occlusions and motion discontinuities</a:t>
            </a:r>
          </a:p>
          <a:p>
            <a:pPr lvl="1">
              <a:buFont typeface="Arial" charset="0"/>
              <a:buChar char="►"/>
            </a:pPr>
            <a:r>
              <a:rPr lang="en-US" dirty="0" smtClean="0"/>
              <a:t>state-of-the-art results</a:t>
            </a:r>
          </a:p>
        </p:txBody>
      </p:sp>
      <p:sp>
        <p:nvSpPr>
          <p:cNvPr id="14340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3373E01-5B1F-4C90-AA51-6A8A5AD9F1C8}" type="slidenum">
              <a:rPr lang="fr-FR" smtClean="0"/>
              <a:pPr/>
              <a:t>3</a:t>
            </a:fld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3333CC"/>
                </a:solidFill>
              </a:rPr>
              <a:t>Related work:</a:t>
            </a:r>
            <a:endParaRPr lang="en-US" dirty="0" smtClean="0">
              <a:solidFill>
                <a:srgbClr val="3333CC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08050"/>
            <a:ext cx="8435975" cy="5834063"/>
          </a:xfrm>
        </p:spPr>
        <p:txBody>
          <a:bodyPr/>
          <a:lstStyle/>
          <a:p>
            <a:pPr marL="357188" indent="-357188" eaLnBrk="1" hangingPunct="1">
              <a:lnSpc>
                <a:spcPct val="80000"/>
              </a:lnSpc>
              <a:defRPr/>
            </a:pPr>
            <a:r>
              <a:rPr lang="en-US" dirty="0" err="1" smtClean="0"/>
              <a:t>Variational</a:t>
            </a:r>
            <a:r>
              <a:rPr lang="en-US" dirty="0" smtClean="0"/>
              <a:t> optical flow	</a:t>
            </a:r>
            <a:r>
              <a:rPr lang="en-US" dirty="0" smtClean="0">
                <a:solidFill>
                  <a:schemeClr val="bg2"/>
                </a:solidFill>
              </a:rPr>
              <a:t>[Horn and </a:t>
            </a:r>
            <a:r>
              <a:rPr lang="en-US" dirty="0" err="1" smtClean="0">
                <a:solidFill>
                  <a:schemeClr val="bg2"/>
                </a:solidFill>
              </a:rPr>
              <a:t>Schunck</a:t>
            </a:r>
            <a:r>
              <a:rPr lang="en-US" dirty="0" smtClean="0">
                <a:solidFill>
                  <a:schemeClr val="bg2"/>
                </a:solidFill>
              </a:rPr>
              <a:t> 1981]</a:t>
            </a:r>
            <a:endParaRPr lang="en-US" dirty="0" smtClean="0"/>
          </a:p>
          <a:p>
            <a:pPr marL="733425" lvl="1" indent="-357188" eaLnBrk="1" hangingPunct="1">
              <a:lnSpc>
                <a:spcPct val="80000"/>
              </a:lnSpc>
              <a:buFont typeface="Arial" charset="0"/>
              <a:buChar char="►"/>
              <a:defRPr/>
            </a:pPr>
            <a:r>
              <a:rPr lang="en-US" dirty="0" smtClean="0"/>
              <a:t>energy:</a:t>
            </a:r>
          </a:p>
          <a:p>
            <a:pPr marL="733425" lvl="1" indent="-357188" eaLnBrk="1" hangingPunct="1">
              <a:lnSpc>
                <a:spcPct val="80000"/>
              </a:lnSpc>
              <a:buFont typeface="Arial" charset="0"/>
              <a:buChar char="►"/>
              <a:defRPr/>
            </a:pPr>
            <a:endParaRPr lang="en-US" dirty="0" smtClean="0"/>
          </a:p>
          <a:p>
            <a:pPr marL="733425" lvl="1" indent="-357188" eaLnBrk="1" hangingPunct="1">
              <a:lnSpc>
                <a:spcPct val="80000"/>
              </a:lnSpc>
              <a:buFont typeface="Arial" charset="0"/>
              <a:buChar char="►"/>
              <a:defRPr/>
            </a:pPr>
            <a:endParaRPr lang="en-US" dirty="0" smtClean="0"/>
          </a:p>
          <a:p>
            <a:pPr marL="733425" lvl="1" indent="-357188" eaLnBrk="1" hangingPunct="1">
              <a:lnSpc>
                <a:spcPct val="80000"/>
              </a:lnSpc>
              <a:buFont typeface="Arial" charset="0"/>
              <a:buChar char="►"/>
              <a:defRPr/>
            </a:pPr>
            <a:endParaRPr lang="en-US" dirty="0" smtClean="0"/>
          </a:p>
          <a:p>
            <a:pPr marL="733425" lvl="1" indent="-357188" eaLnBrk="1" hangingPunct="1">
              <a:lnSpc>
                <a:spcPct val="80000"/>
              </a:lnSpc>
              <a:buFont typeface="Arial" charset="0"/>
              <a:buChar char="►"/>
              <a:defRPr/>
            </a:pPr>
            <a:endParaRPr lang="en-US" dirty="0" smtClean="0"/>
          </a:p>
          <a:p>
            <a:pPr marL="1631950" lvl="4" indent="-357188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dirty="0" smtClean="0"/>
              <a:t>			</a:t>
            </a:r>
            <a:endParaRPr lang="en-US" dirty="0" smtClean="0">
              <a:solidFill>
                <a:srgbClr val="FF0000"/>
              </a:solidFill>
            </a:endParaRPr>
          </a:p>
          <a:p>
            <a:pPr marL="1631950" lvl="4" indent="-357188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dirty="0" smtClean="0"/>
          </a:p>
          <a:p>
            <a:pPr marL="357188" indent="-357188" eaLnBrk="1" hangingPunct="1">
              <a:lnSpc>
                <a:spcPct val="80000"/>
              </a:lnSpc>
              <a:defRPr/>
            </a:pPr>
            <a:r>
              <a:rPr lang="en-US" dirty="0" smtClean="0"/>
              <a:t>Solutions for handling large displacements</a:t>
            </a:r>
          </a:p>
          <a:p>
            <a:pPr marL="733426" lvl="1" indent="-357188" eaLnBrk="1" hangingPunct="1">
              <a:lnSpc>
                <a:spcPct val="80000"/>
              </a:lnSpc>
              <a:defRPr/>
            </a:pPr>
            <a:r>
              <a:rPr lang="en-US" dirty="0" smtClean="0"/>
              <a:t>Minimization using a coarse-to-fine scheme   </a:t>
            </a:r>
            <a:r>
              <a:rPr lang="en-US" dirty="0" smtClean="0">
                <a:solidFill>
                  <a:schemeClr val="bg2"/>
                </a:solidFill>
              </a:rPr>
              <a:t>[Horn’81, Brox’04, Sun’13, ..]</a:t>
            </a:r>
            <a:endParaRPr lang="en-US" dirty="0" smtClean="0"/>
          </a:p>
          <a:p>
            <a:pPr lvl="2">
              <a:defRPr/>
            </a:pPr>
            <a:r>
              <a:rPr lang="en-US" dirty="0" smtClean="0"/>
              <a:t>iterative energy minimization at several scales</a:t>
            </a:r>
          </a:p>
          <a:p>
            <a:pPr lvl="2">
              <a:defRPr/>
            </a:pPr>
            <a:r>
              <a:rPr lang="en-US" dirty="0" smtClean="0"/>
              <a:t>displacements are small at coarse scales</a:t>
            </a:r>
          </a:p>
          <a:p>
            <a:pPr lvl="1">
              <a:defRPr/>
            </a:pPr>
            <a:endParaRPr lang="en-US" sz="1600" dirty="0" smtClean="0"/>
          </a:p>
          <a:p>
            <a:pPr marL="733425" lvl="1" indent="-357188" eaLnBrk="1" hangingPunct="1">
              <a:lnSpc>
                <a:spcPct val="80000"/>
              </a:lnSpc>
              <a:buFont typeface="Arial" charset="0"/>
              <a:buChar char="►"/>
              <a:defRPr/>
            </a:pPr>
            <a:r>
              <a:rPr lang="en-US" dirty="0" smtClean="0"/>
              <a:t>Addition of a </a:t>
            </a:r>
            <a:r>
              <a:rPr lang="en-US" dirty="0" smtClean="0">
                <a:solidFill>
                  <a:srgbClr val="FF0000"/>
                </a:solidFill>
              </a:rPr>
              <a:t>matching term</a:t>
            </a:r>
            <a:r>
              <a:rPr lang="en-US" dirty="0" smtClean="0"/>
              <a:t>      </a:t>
            </a:r>
            <a:r>
              <a:rPr lang="en-US" dirty="0" smtClean="0">
                <a:solidFill>
                  <a:schemeClr val="bg2"/>
                </a:solidFill>
              </a:rPr>
              <a:t>[Brox’11, Braux-Zin’13, Weinzaepfel’13, ..]</a:t>
            </a:r>
          </a:p>
          <a:p>
            <a:pPr marL="896400" lvl="2" indent="-176400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dirty="0" smtClean="0"/>
              <a:t>penalizing the difference between flow and HOG matches</a:t>
            </a:r>
          </a:p>
          <a:p>
            <a:pPr marL="733425" lvl="1" indent="-357188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sz="1600" dirty="0" smtClean="0"/>
          </a:p>
        </p:txBody>
      </p:sp>
      <p:sp>
        <p:nvSpPr>
          <p:cNvPr id="1536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E1B82CD-ECD9-4AA6-8CA8-E9E30D408489}" type="slidenum">
              <a:rPr lang="fr-FR" smtClean="0"/>
              <a:pPr/>
              <a:t>4</a:t>
            </a:fld>
            <a:endParaRPr lang="fr-FR" smtClean="0"/>
          </a:p>
        </p:txBody>
      </p:sp>
      <p:sp>
        <p:nvSpPr>
          <p:cNvPr id="15366" name="Text Box 11"/>
          <p:cNvSpPr txBox="1">
            <a:spLocks noChangeArrowheads="1"/>
          </p:cNvSpPr>
          <p:nvPr/>
        </p:nvSpPr>
        <p:spPr bwMode="auto">
          <a:xfrm>
            <a:off x="2000250" y="2071688"/>
            <a:ext cx="6624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color/gradient </a:t>
            </a:r>
            <a:r>
              <a:rPr lang="en-US" sz="1600" dirty="0"/>
              <a:t>constancy             smoothness constraint</a:t>
            </a:r>
          </a:p>
        </p:txBody>
      </p:sp>
      <p:sp>
        <p:nvSpPr>
          <p:cNvPr id="15367" name="Line 12"/>
          <p:cNvSpPr>
            <a:spLocks noChangeShapeType="1"/>
          </p:cNvSpPr>
          <p:nvPr/>
        </p:nvSpPr>
        <p:spPr bwMode="auto">
          <a:xfrm flipH="1">
            <a:off x="3571875" y="1785938"/>
            <a:ext cx="642938" cy="285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368" name="Line 13"/>
          <p:cNvSpPr>
            <a:spLocks noChangeShapeType="1"/>
          </p:cNvSpPr>
          <p:nvPr/>
        </p:nvSpPr>
        <p:spPr bwMode="auto">
          <a:xfrm>
            <a:off x="5429250" y="1785938"/>
            <a:ext cx="571500" cy="285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0337" y="1424435"/>
            <a:ext cx="2925078" cy="30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6949" y="5401770"/>
            <a:ext cx="4023360" cy="40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08050"/>
            <a:ext cx="8218488" cy="5834063"/>
          </a:xfrm>
        </p:spPr>
        <p:txBody>
          <a:bodyPr/>
          <a:lstStyle/>
          <a:p>
            <a:r>
              <a:rPr lang="en-US" smtClean="0"/>
              <a:t>Problems with coarse-to-fine:</a:t>
            </a:r>
          </a:p>
          <a:p>
            <a:pPr lvl="1">
              <a:buFont typeface="Arial" charset="0"/>
              <a:buChar char="►"/>
            </a:pPr>
            <a:r>
              <a:rPr lang="en-US" smtClean="0"/>
              <a:t>flow discontinuities overlap at coarsest scales</a:t>
            </a:r>
          </a:p>
          <a:p>
            <a:pPr lvl="1">
              <a:buFont typeface="Arial" charset="0"/>
              <a:buChar char="►"/>
            </a:pPr>
            <a:r>
              <a:rPr lang="en-US" smtClean="0"/>
              <a:t>errors are propagated across scales</a:t>
            </a:r>
          </a:p>
          <a:p>
            <a:pPr lvl="1">
              <a:buFont typeface="Arial" charset="0"/>
              <a:buChar char="►"/>
            </a:pPr>
            <a:r>
              <a:rPr lang="en-US" smtClean="0"/>
              <a:t>no theoretical guarantees or proof of convergence!</a:t>
            </a:r>
          </a:p>
        </p:txBody>
      </p:sp>
      <p:grpSp>
        <p:nvGrpSpPr>
          <p:cNvPr id="33" name="Groupe 32"/>
          <p:cNvGrpSpPr/>
          <p:nvPr/>
        </p:nvGrpSpPr>
        <p:grpSpPr>
          <a:xfrm>
            <a:off x="1145560" y="3928683"/>
            <a:ext cx="3106057" cy="1384227"/>
            <a:chOff x="1145560" y="3928683"/>
            <a:chExt cx="3106057" cy="1384227"/>
          </a:xfrm>
        </p:grpSpPr>
        <p:pic>
          <p:nvPicPr>
            <p:cNvPr id="1035" name="Picture 11" descr="\\lear-home.inrialpes.fr\revaud\Documents\cvpr2015epic\fig\coarsetofine\ctf_market_5_0039_level0.flo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5560" y="3928683"/>
              <a:ext cx="3106057" cy="13225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0" name="ZoneTexte 29"/>
            <p:cNvSpPr txBox="1"/>
            <p:nvPr/>
          </p:nvSpPr>
          <p:spPr>
            <a:xfrm>
              <a:off x="1896175" y="5005133"/>
              <a:ext cx="17027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Palatino Linotype" pitchFamily="18" charset="0"/>
                </a:rPr>
                <a:t>Full-scale estimate</a:t>
              </a:r>
              <a:endParaRPr lang="fr-FR" sz="1400" b="1" dirty="0">
                <a:latin typeface="Palatino Linotype" pitchFamily="18" charset="0"/>
              </a:endParaRP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4493147" y="3933800"/>
            <a:ext cx="3106057" cy="1348631"/>
            <a:chOff x="4493147" y="3933800"/>
            <a:chExt cx="3106057" cy="1348631"/>
          </a:xfrm>
        </p:grpSpPr>
        <p:pic>
          <p:nvPicPr>
            <p:cNvPr id="1037" name="Picture 13" descr="\\lear-home.inrialpes.fr\revaud\Documents\cvpr2015epic\fig\coarsetofine\ctf_market_5_0039_level54.flo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93147" y="3933800"/>
              <a:ext cx="3106057" cy="13225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1" name="ZoneTexte 30"/>
            <p:cNvSpPr txBox="1"/>
            <p:nvPr/>
          </p:nvSpPr>
          <p:spPr>
            <a:xfrm>
              <a:off x="4820654" y="4974654"/>
              <a:ext cx="24016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Palatino Linotype" pitchFamily="18" charset="0"/>
                </a:rPr>
                <a:t>Estimation at coarsest scale</a:t>
              </a:r>
              <a:endParaRPr lang="fr-FR" sz="1400" b="1" dirty="0">
                <a:latin typeface="Palatino Linotype" pitchFamily="18" charset="0"/>
              </a:endParaRPr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Related work: coarse-to-fine minimization</a:t>
            </a:r>
          </a:p>
        </p:txBody>
      </p:sp>
      <p:sp>
        <p:nvSpPr>
          <p:cNvPr id="1029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C3963C1-AC2E-4C16-83B6-FE93CE2872DF}" type="slidenum">
              <a:rPr lang="fr-FR" smtClean="0"/>
              <a:pPr/>
              <a:t>5</a:t>
            </a:fld>
            <a:endParaRPr lang="fr-FR" smtClean="0"/>
          </a:p>
        </p:txBody>
      </p:sp>
      <p:pic>
        <p:nvPicPr>
          <p:cNvPr id="1032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3349" y="5429438"/>
            <a:ext cx="3133725" cy="13573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0" name="Groupe 19"/>
          <p:cNvGrpSpPr/>
          <p:nvPr/>
        </p:nvGrpSpPr>
        <p:grpSpPr>
          <a:xfrm>
            <a:off x="4495149" y="2412019"/>
            <a:ext cx="3159821" cy="1322501"/>
            <a:chOff x="4533661" y="2571521"/>
            <a:chExt cx="3159821" cy="1322501"/>
          </a:xfrm>
        </p:grpSpPr>
        <p:pic>
          <p:nvPicPr>
            <p:cNvPr id="1038" name="Picture 14" descr="\\lear-home.inrialpes.fr\revaud\Documents\cvpr2015epic\fig\coarsetofine\ctf_market_5_0039_level54.im1.png"/>
            <p:cNvPicPr>
              <a:picLocks noChangeAspect="1" noChangeArrowheads="1"/>
            </p:cNvPicPr>
            <p:nvPr/>
          </p:nvPicPr>
          <p:blipFill>
            <a:blip r:embed="rId6">
              <a:lum bright="30000" contrast="40000"/>
            </a:blip>
            <a:srcRect/>
            <a:stretch>
              <a:fillRect/>
            </a:stretch>
          </p:blipFill>
          <p:spPr bwMode="auto">
            <a:xfrm>
              <a:off x="4533661" y="2571521"/>
              <a:ext cx="3106057" cy="1322501"/>
            </a:xfrm>
            <a:prstGeom prst="rect">
              <a:avLst/>
            </a:prstGeom>
            <a:noFill/>
          </p:spPr>
        </p:pic>
        <p:sp>
          <p:nvSpPr>
            <p:cNvPr id="1033" name="ZoneTexte 8"/>
            <p:cNvSpPr txBox="1">
              <a:spLocks noChangeArrowheads="1"/>
            </p:cNvSpPr>
            <p:nvPr/>
          </p:nvSpPr>
          <p:spPr bwMode="auto">
            <a:xfrm>
              <a:off x="4546467" y="2582780"/>
              <a:ext cx="314701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Coarsest level (59x26 pixels)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1097951" y="2405364"/>
            <a:ext cx="3153661" cy="1329157"/>
            <a:chOff x="1319332" y="2564865"/>
            <a:chExt cx="3153661" cy="1329157"/>
          </a:xfrm>
        </p:grpSpPr>
        <p:pic>
          <p:nvPicPr>
            <p:cNvPr id="1036" name="Picture 12" descr="\\lear-home.inrialpes.fr\revaud\Documents\cvpr2015epic\fig\coarsetofine\ctf_market_5_0039_level0.im1.pn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40000"/>
            </a:blip>
            <a:srcRect/>
            <a:stretch>
              <a:fillRect/>
            </a:stretch>
          </p:blipFill>
          <p:spPr bwMode="auto">
            <a:xfrm>
              <a:off x="1366936" y="2571521"/>
              <a:ext cx="3106057" cy="1322501"/>
            </a:xfrm>
            <a:prstGeom prst="rect">
              <a:avLst/>
            </a:prstGeom>
            <a:noFill/>
          </p:spPr>
        </p:pic>
        <p:sp>
          <p:nvSpPr>
            <p:cNvPr id="1034" name="ZoneTexte 9"/>
            <p:cNvSpPr txBox="1">
              <a:spLocks noChangeArrowheads="1"/>
            </p:cNvSpPr>
            <p:nvPr/>
          </p:nvSpPr>
          <p:spPr bwMode="auto">
            <a:xfrm>
              <a:off x="1319332" y="2564865"/>
              <a:ext cx="18510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1024x436 pixels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Flèche droite 21"/>
          <p:cNvSpPr/>
          <p:nvPr/>
        </p:nvSpPr>
        <p:spPr bwMode="auto">
          <a:xfrm>
            <a:off x="4138863" y="2882082"/>
            <a:ext cx="462013" cy="404261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Flèche droite 22"/>
          <p:cNvSpPr/>
          <p:nvPr/>
        </p:nvSpPr>
        <p:spPr bwMode="auto">
          <a:xfrm rot="5400000">
            <a:off x="5740053" y="3616373"/>
            <a:ext cx="462013" cy="404261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Flèche droite 23"/>
          <p:cNvSpPr/>
          <p:nvPr/>
        </p:nvSpPr>
        <p:spPr bwMode="auto">
          <a:xfrm rot="10800000">
            <a:off x="4111154" y="4410041"/>
            <a:ext cx="462013" cy="404261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2109851" y="4176157"/>
            <a:ext cx="5654633" cy="1227115"/>
            <a:chOff x="2109851" y="4176157"/>
            <a:chExt cx="5654633" cy="1227115"/>
          </a:xfrm>
        </p:grpSpPr>
        <p:sp>
          <p:nvSpPr>
            <p:cNvPr id="25" name="Ellipse 24"/>
            <p:cNvSpPr/>
            <p:nvPr/>
          </p:nvSpPr>
          <p:spPr bwMode="auto">
            <a:xfrm>
              <a:off x="3847606" y="4750130"/>
              <a:ext cx="570015" cy="653142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Ellipse 25"/>
            <p:cNvSpPr/>
            <p:nvPr/>
          </p:nvSpPr>
          <p:spPr bwMode="auto">
            <a:xfrm>
              <a:off x="7194469" y="4724401"/>
              <a:ext cx="570015" cy="653142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Ellipse 26"/>
            <p:cNvSpPr/>
            <p:nvPr/>
          </p:nvSpPr>
          <p:spPr bwMode="auto">
            <a:xfrm>
              <a:off x="5470568" y="4199908"/>
              <a:ext cx="570015" cy="653142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Ellipse 27"/>
            <p:cNvSpPr/>
            <p:nvPr/>
          </p:nvSpPr>
          <p:spPr bwMode="auto">
            <a:xfrm>
              <a:off x="2109851" y="4176157"/>
              <a:ext cx="570015" cy="653142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35841" name="Picture 1" descr="\\lear-home.inrialpes.fr\revaud\Documents\cvpr2015epic\fig\coarsetofine\ctf_market_5_0039_epic.flo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84955" y="5436296"/>
            <a:ext cx="3135600" cy="13350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4" name="ZoneTexte 33"/>
          <p:cNvSpPr txBox="1"/>
          <p:nvPr/>
        </p:nvSpPr>
        <p:spPr>
          <a:xfrm>
            <a:off x="4521200" y="6425168"/>
            <a:ext cx="306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Palatino Linotype" pitchFamily="18" charset="0"/>
              </a:rPr>
              <a:t>EpicFlow</a:t>
            </a:r>
            <a:endParaRPr lang="fr-FR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667 0.00069 L 0.00226 0.0006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21505 L 0.00208 0.0025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05 0.00255 L 0.00069 0.002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1" animBg="1"/>
      <p:bldP spid="24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r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496300" cy="431800"/>
          </a:xfrm>
        </p:spPr>
        <p:txBody>
          <a:bodyPr/>
          <a:lstStyle/>
          <a:p>
            <a:r>
              <a:rPr lang="en-US" dirty="0" smtClean="0"/>
              <a:t>Overview of our approach</a:t>
            </a:r>
          </a:p>
        </p:txBody>
      </p:sp>
      <p:sp>
        <p:nvSpPr>
          <p:cNvPr id="3076" name="Espace réservé du contenu 3"/>
          <p:cNvSpPr>
            <a:spLocks noGrp="1"/>
          </p:cNvSpPr>
          <p:nvPr>
            <p:ph idx="1"/>
          </p:nvPr>
        </p:nvSpPr>
        <p:spPr>
          <a:xfrm>
            <a:off x="457200" y="908050"/>
            <a:ext cx="8218488" cy="58340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Avoid coarse-to-fine scheme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Other matching-based approaches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[Chen’13, Lu’13, Leordeanu’13] </a:t>
            </a:r>
          </a:p>
          <a:p>
            <a:pPr lvl="1"/>
            <a:r>
              <a:rPr lang="en-US" dirty="0" smtClean="0"/>
              <a:t>less robust matching algorithms (</a:t>
            </a:r>
            <a:r>
              <a:rPr lang="en-US" dirty="0" err="1" smtClean="0"/>
              <a:t>eg</a:t>
            </a:r>
            <a:r>
              <a:rPr lang="en-US" dirty="0" smtClean="0"/>
              <a:t>. </a:t>
            </a:r>
            <a:r>
              <a:rPr lang="en-US" dirty="0" err="1" smtClean="0"/>
              <a:t>PatchMatch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complex schemes to handle occlusions &amp; motion discontinuities</a:t>
            </a:r>
          </a:p>
          <a:p>
            <a:pPr lvl="1"/>
            <a:r>
              <a:rPr lang="en-US" dirty="0" smtClean="0"/>
              <a:t>no geodesic distance</a:t>
            </a:r>
          </a:p>
        </p:txBody>
      </p:sp>
      <p:sp>
        <p:nvSpPr>
          <p:cNvPr id="3077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098C172-E454-4545-A250-72629EDDB135}" type="slidenum">
              <a:rPr lang="fr-FR" smtClean="0"/>
              <a:pPr/>
              <a:t>6</a:t>
            </a:fld>
            <a:endParaRPr lang="fr-FR" smtClean="0"/>
          </a:p>
        </p:txBody>
      </p:sp>
      <p:sp>
        <p:nvSpPr>
          <p:cNvPr id="3078" name="Espace réservé du numéro de diapositive 5"/>
          <p:cNvSpPr txBox="1">
            <a:spLocks/>
          </p:cNvSpPr>
          <p:nvPr/>
        </p:nvSpPr>
        <p:spPr bwMode="auto">
          <a:xfrm>
            <a:off x="8101013" y="6245225"/>
            <a:ext cx="5857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9B8BAF5-5466-448F-85DE-42AD9236D726}" type="slidenum">
              <a:rPr lang="fr-FR" sz="1400"/>
              <a:pPr algn="r"/>
              <a:t>6</a:t>
            </a:fld>
            <a:endParaRPr lang="fr-FR" sz="140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69850" y="1570038"/>
          <a:ext cx="8966200" cy="2590800"/>
        </p:xfrm>
        <a:graphic>
          <a:graphicData uri="http://schemas.openxmlformats.org/presentationml/2006/ole">
            <p:oleObj spid="_x0000_s3080" name="Acrobat Document" r:id="rId3" imgW="32447619" imgH="9380952" progId="AcroExch.Document.7">
              <p:embed/>
            </p:oleObj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88682" y="2080110"/>
            <a:ext cx="14630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        (SED)          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sz="1200" dirty="0" smtClean="0"/>
              <a:t>(</a:t>
            </a:r>
            <a:r>
              <a:rPr lang="en-US" sz="1200" dirty="0" err="1" smtClean="0"/>
              <a:t>DeepMatching</a:t>
            </a:r>
            <a:r>
              <a:rPr lang="en-US" sz="1200" dirty="0" smtClean="0"/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our approach</a:t>
            </a:r>
          </a:p>
        </p:txBody>
      </p:sp>
      <p:sp>
        <p:nvSpPr>
          <p:cNvPr id="4100" name="Espace réservé du contenu 3"/>
          <p:cNvSpPr>
            <a:spLocks noGrp="1"/>
          </p:cNvSpPr>
          <p:nvPr>
            <p:ph idx="1"/>
          </p:nvPr>
        </p:nvSpPr>
        <p:spPr>
          <a:xfrm>
            <a:off x="457200" y="908050"/>
            <a:ext cx="8218488" cy="5834063"/>
          </a:xfrm>
        </p:spPr>
        <p:txBody>
          <a:bodyPr/>
          <a:lstStyle/>
          <a:p>
            <a:endParaRPr lang="en-US" dirty="0" smtClean="0"/>
          </a:p>
        </p:txBody>
      </p:sp>
      <p:sp>
        <p:nvSpPr>
          <p:cNvPr id="4101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E44F351-2092-42CF-B0C2-824537850F06}" type="slidenum">
              <a:rPr lang="fr-FR" smtClean="0"/>
              <a:pPr/>
              <a:t>7</a:t>
            </a:fld>
            <a:endParaRPr lang="fr-FR" smtClean="0"/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69850" y="1570038"/>
          <a:ext cx="8966200" cy="2590800"/>
        </p:xfrm>
        <a:graphic>
          <a:graphicData uri="http://schemas.openxmlformats.org/presentationml/2006/ole">
            <p:oleObj spid="_x0000_s4103" name="Acrobat Document" r:id="rId3" imgW="32447619" imgH="9380952" progId="AcroExch.Document.7">
              <p:embed/>
            </p:oleObj>
          </a:graphicData>
        </a:graphic>
      </p:graphicFrame>
      <p:sp>
        <p:nvSpPr>
          <p:cNvPr id="4103" name="Rectangle 199"/>
          <p:cNvSpPr>
            <a:spLocks noChangeArrowheads="1"/>
          </p:cNvSpPr>
          <p:nvPr/>
        </p:nvSpPr>
        <p:spPr bwMode="auto">
          <a:xfrm>
            <a:off x="2298701" y="1454150"/>
            <a:ext cx="3309938" cy="1060450"/>
          </a:xfrm>
          <a:prstGeom prst="rect">
            <a:avLst/>
          </a:prstGeom>
          <a:solidFill>
            <a:schemeClr val="bg1"/>
          </a:solidFill>
          <a:ln w="127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104" name="Rectangle 200"/>
          <p:cNvSpPr>
            <a:spLocks noChangeArrowheads="1"/>
          </p:cNvSpPr>
          <p:nvPr/>
        </p:nvSpPr>
        <p:spPr bwMode="auto">
          <a:xfrm>
            <a:off x="6948488" y="2578100"/>
            <a:ext cx="2195512" cy="1751013"/>
          </a:xfrm>
          <a:prstGeom prst="rect">
            <a:avLst/>
          </a:prstGeom>
          <a:solidFill>
            <a:schemeClr val="bg1"/>
          </a:solidFill>
          <a:ln w="127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105" name="Rectangle 201"/>
          <p:cNvSpPr>
            <a:spLocks noChangeArrowheads="1"/>
          </p:cNvSpPr>
          <p:nvPr/>
        </p:nvSpPr>
        <p:spPr bwMode="auto">
          <a:xfrm>
            <a:off x="6516688" y="2705100"/>
            <a:ext cx="2195512" cy="1751013"/>
          </a:xfrm>
          <a:prstGeom prst="rect">
            <a:avLst/>
          </a:prstGeom>
          <a:solidFill>
            <a:schemeClr val="bg1"/>
          </a:solidFill>
          <a:ln w="127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106" name="Rectangle 202"/>
          <p:cNvSpPr>
            <a:spLocks noChangeArrowheads="1"/>
          </p:cNvSpPr>
          <p:nvPr/>
        </p:nvSpPr>
        <p:spPr bwMode="auto">
          <a:xfrm>
            <a:off x="5627688" y="1054100"/>
            <a:ext cx="1223962" cy="1008063"/>
          </a:xfrm>
          <a:prstGeom prst="rect">
            <a:avLst/>
          </a:prstGeom>
          <a:solidFill>
            <a:schemeClr val="bg1"/>
          </a:solidFill>
          <a:ln w="127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107" name="Rectangle 203"/>
          <p:cNvSpPr>
            <a:spLocks noChangeArrowheads="1"/>
          </p:cNvSpPr>
          <p:nvPr/>
        </p:nvSpPr>
        <p:spPr bwMode="auto">
          <a:xfrm>
            <a:off x="6588125" y="1930400"/>
            <a:ext cx="215900" cy="300038"/>
          </a:xfrm>
          <a:prstGeom prst="rect">
            <a:avLst/>
          </a:prstGeom>
          <a:solidFill>
            <a:schemeClr val="bg1"/>
          </a:solidFill>
          <a:ln w="127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6" name="TextBox 1"/>
          <p:cNvSpPr txBox="1"/>
          <p:nvPr/>
        </p:nvSpPr>
        <p:spPr>
          <a:xfrm>
            <a:off x="2088682" y="2080110"/>
            <a:ext cx="14630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 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sz="1200" dirty="0" smtClean="0"/>
              <a:t>(</a:t>
            </a:r>
            <a:r>
              <a:rPr lang="en-US" sz="1200" dirty="0" err="1" smtClean="0"/>
              <a:t>DeepMatching</a:t>
            </a:r>
            <a:r>
              <a:rPr lang="en-US" sz="1200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Dense Interpolation</a:t>
            </a:r>
          </a:p>
        </p:txBody>
      </p:sp>
      <p:sp>
        <p:nvSpPr>
          <p:cNvPr id="199" name="Espace réservé du contenu 19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DeepMatching</a:t>
            </a:r>
            <a:r>
              <a:rPr lang="en-US" dirty="0" smtClean="0"/>
              <a:t>    </a:t>
            </a:r>
            <a:r>
              <a:rPr lang="en-US" dirty="0" smtClean="0">
                <a:solidFill>
                  <a:schemeClr val="bg2"/>
                </a:solidFill>
              </a:rPr>
              <a:t>[</a:t>
            </a:r>
            <a:r>
              <a:rPr lang="en-US" dirty="0" err="1" smtClean="0">
                <a:solidFill>
                  <a:schemeClr val="bg2"/>
                </a:solidFill>
              </a:rPr>
              <a:t>Weinzaepfel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i="1" dirty="0" smtClean="0">
                <a:solidFill>
                  <a:schemeClr val="bg2"/>
                </a:solidFill>
              </a:rPr>
              <a:t>et al.</a:t>
            </a:r>
            <a:r>
              <a:rPr lang="en-US" dirty="0" smtClean="0">
                <a:solidFill>
                  <a:schemeClr val="bg2"/>
                </a:solidFill>
              </a:rPr>
              <a:t> 2013]</a:t>
            </a:r>
            <a:endParaRPr lang="en-US" dirty="0" smtClean="0"/>
          </a:p>
          <a:p>
            <a:pPr lvl="1"/>
            <a:r>
              <a:rPr lang="en-US" dirty="0" smtClean="0"/>
              <a:t>5000 matches / image pair</a:t>
            </a:r>
          </a:p>
        </p:txBody>
      </p:sp>
      <p:sp>
        <p:nvSpPr>
          <p:cNvPr id="17411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77E69-41A2-4A19-B454-2CE7E38499BA}" type="slidenum">
              <a:rPr lang="fr-FR" smtClean="0"/>
              <a:pPr/>
              <a:t>8</a:t>
            </a:fld>
            <a:endParaRPr lang="fr-FR" smtClean="0"/>
          </a:p>
        </p:txBody>
      </p:sp>
      <p:sp>
        <p:nvSpPr>
          <p:cNvPr id="17412" name="Rectangle 10"/>
          <p:cNvSpPr>
            <a:spLocks noChangeArrowheads="1"/>
          </p:cNvSpPr>
          <p:nvPr/>
        </p:nvSpPr>
        <p:spPr bwMode="auto">
          <a:xfrm>
            <a:off x="1862818" y="1106095"/>
            <a:ext cx="5543550" cy="35274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cxnSp>
        <p:nvCxnSpPr>
          <p:cNvPr id="6" name="Connecteur droit avec flèche 5"/>
          <p:cNvCxnSpPr>
            <a:cxnSpLocks noChangeShapeType="1"/>
          </p:cNvCxnSpPr>
          <p:nvPr/>
        </p:nvCxnSpPr>
        <p:spPr bwMode="auto">
          <a:xfrm flipV="1">
            <a:off x="2439081" y="1682358"/>
            <a:ext cx="431800" cy="35877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7" name="Connecteur droit avec flèche 6"/>
          <p:cNvCxnSpPr>
            <a:cxnSpLocks noChangeShapeType="1"/>
          </p:cNvCxnSpPr>
          <p:nvPr/>
        </p:nvCxnSpPr>
        <p:spPr bwMode="auto">
          <a:xfrm flipV="1">
            <a:off x="2942318" y="1248970"/>
            <a:ext cx="431800" cy="360363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8" name="Connecteur droit avec flèche 7"/>
          <p:cNvCxnSpPr>
            <a:cxnSpLocks noChangeShapeType="1"/>
          </p:cNvCxnSpPr>
          <p:nvPr/>
        </p:nvCxnSpPr>
        <p:spPr bwMode="auto">
          <a:xfrm flipV="1">
            <a:off x="2654981" y="1248970"/>
            <a:ext cx="503237" cy="2889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9" name="Connecteur droit avec flèche 8"/>
          <p:cNvCxnSpPr>
            <a:cxnSpLocks noChangeShapeType="1"/>
          </p:cNvCxnSpPr>
          <p:nvPr/>
        </p:nvCxnSpPr>
        <p:spPr bwMode="auto">
          <a:xfrm flipV="1">
            <a:off x="2078718" y="1609333"/>
            <a:ext cx="503238" cy="2889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0" name="Connecteur droit avec flèche 9"/>
          <p:cNvCxnSpPr>
            <a:cxnSpLocks noChangeShapeType="1"/>
          </p:cNvCxnSpPr>
          <p:nvPr/>
        </p:nvCxnSpPr>
        <p:spPr bwMode="auto">
          <a:xfrm flipV="1">
            <a:off x="1934256" y="1466458"/>
            <a:ext cx="504825" cy="2873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1" name="Connecteur droit avec flèche 10"/>
          <p:cNvCxnSpPr>
            <a:cxnSpLocks noChangeShapeType="1"/>
          </p:cNvCxnSpPr>
          <p:nvPr/>
        </p:nvCxnSpPr>
        <p:spPr bwMode="auto">
          <a:xfrm flipV="1">
            <a:off x="2007281" y="1177533"/>
            <a:ext cx="503237" cy="2889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2" name="Connecteur droit avec flèche 11"/>
          <p:cNvCxnSpPr>
            <a:cxnSpLocks noChangeShapeType="1"/>
          </p:cNvCxnSpPr>
          <p:nvPr/>
        </p:nvCxnSpPr>
        <p:spPr bwMode="auto">
          <a:xfrm flipV="1">
            <a:off x="1934256" y="1898258"/>
            <a:ext cx="504825" cy="2873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3" name="Connecteur droit avec flèche 12"/>
          <p:cNvCxnSpPr>
            <a:cxnSpLocks noChangeShapeType="1"/>
          </p:cNvCxnSpPr>
          <p:nvPr/>
        </p:nvCxnSpPr>
        <p:spPr bwMode="auto">
          <a:xfrm flipV="1">
            <a:off x="1934256" y="2185595"/>
            <a:ext cx="431800" cy="4318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4" name="Connecteur droit avec flèche 13"/>
          <p:cNvCxnSpPr>
            <a:cxnSpLocks noChangeShapeType="1"/>
          </p:cNvCxnSpPr>
          <p:nvPr/>
        </p:nvCxnSpPr>
        <p:spPr bwMode="auto">
          <a:xfrm flipV="1">
            <a:off x="2086656" y="2337995"/>
            <a:ext cx="431800" cy="4318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5" name="Connecteur droit avec flèche 14"/>
          <p:cNvCxnSpPr>
            <a:cxnSpLocks noChangeShapeType="1"/>
          </p:cNvCxnSpPr>
          <p:nvPr/>
        </p:nvCxnSpPr>
        <p:spPr bwMode="auto">
          <a:xfrm flipV="1">
            <a:off x="2239056" y="2490395"/>
            <a:ext cx="431800" cy="4318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6" name="Connecteur droit avec flèche 15"/>
          <p:cNvCxnSpPr>
            <a:cxnSpLocks noChangeShapeType="1"/>
          </p:cNvCxnSpPr>
          <p:nvPr/>
        </p:nvCxnSpPr>
        <p:spPr bwMode="auto">
          <a:xfrm flipV="1">
            <a:off x="2294618" y="2690420"/>
            <a:ext cx="431800" cy="4318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7" name="Connecteur droit avec flèche 16"/>
          <p:cNvCxnSpPr>
            <a:cxnSpLocks noChangeShapeType="1"/>
          </p:cNvCxnSpPr>
          <p:nvPr/>
        </p:nvCxnSpPr>
        <p:spPr bwMode="auto">
          <a:xfrm flipV="1">
            <a:off x="2797856" y="3409558"/>
            <a:ext cx="433387" cy="4318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8" name="Connecteur droit avec flèche 17"/>
          <p:cNvCxnSpPr>
            <a:cxnSpLocks noChangeShapeType="1"/>
          </p:cNvCxnSpPr>
          <p:nvPr/>
        </p:nvCxnSpPr>
        <p:spPr bwMode="auto">
          <a:xfrm flipV="1">
            <a:off x="1934256" y="2690420"/>
            <a:ext cx="431800" cy="4318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9" name="Connecteur droit avec flèche 18"/>
          <p:cNvCxnSpPr>
            <a:cxnSpLocks noChangeShapeType="1"/>
          </p:cNvCxnSpPr>
          <p:nvPr/>
        </p:nvCxnSpPr>
        <p:spPr bwMode="auto">
          <a:xfrm flipV="1">
            <a:off x="2439081" y="2906320"/>
            <a:ext cx="431800" cy="4318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20" name="Connecteur droit avec flèche 19"/>
          <p:cNvCxnSpPr>
            <a:cxnSpLocks noChangeShapeType="1"/>
          </p:cNvCxnSpPr>
          <p:nvPr/>
        </p:nvCxnSpPr>
        <p:spPr bwMode="auto">
          <a:xfrm flipV="1">
            <a:off x="3158218" y="2761858"/>
            <a:ext cx="431800" cy="4318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21" name="Connecteur droit avec flèche 20"/>
          <p:cNvCxnSpPr>
            <a:cxnSpLocks noChangeShapeType="1"/>
          </p:cNvCxnSpPr>
          <p:nvPr/>
        </p:nvCxnSpPr>
        <p:spPr bwMode="auto">
          <a:xfrm flipV="1">
            <a:off x="2007281" y="3409558"/>
            <a:ext cx="431800" cy="4318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22" name="Connecteur droit avec flèche 21"/>
          <p:cNvCxnSpPr>
            <a:cxnSpLocks noChangeShapeType="1"/>
          </p:cNvCxnSpPr>
          <p:nvPr/>
        </p:nvCxnSpPr>
        <p:spPr bwMode="auto">
          <a:xfrm flipV="1">
            <a:off x="2510518" y="3122220"/>
            <a:ext cx="431800" cy="4318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23" name="Connecteur droit avec flèche 22"/>
          <p:cNvCxnSpPr>
            <a:cxnSpLocks noChangeShapeType="1"/>
          </p:cNvCxnSpPr>
          <p:nvPr/>
        </p:nvCxnSpPr>
        <p:spPr bwMode="auto">
          <a:xfrm flipV="1">
            <a:off x="2007281" y="3698483"/>
            <a:ext cx="431800" cy="4318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24" name="Connecteur droit avec flèche 23"/>
          <p:cNvCxnSpPr>
            <a:cxnSpLocks noChangeShapeType="1"/>
          </p:cNvCxnSpPr>
          <p:nvPr/>
        </p:nvCxnSpPr>
        <p:spPr bwMode="auto">
          <a:xfrm flipV="1">
            <a:off x="2942318" y="2545958"/>
            <a:ext cx="431800" cy="4318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25" name="Connecteur droit avec flèche 24"/>
          <p:cNvCxnSpPr>
            <a:cxnSpLocks noChangeShapeType="1"/>
          </p:cNvCxnSpPr>
          <p:nvPr/>
        </p:nvCxnSpPr>
        <p:spPr bwMode="auto">
          <a:xfrm flipV="1">
            <a:off x="3302681" y="2114158"/>
            <a:ext cx="576262" cy="2873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26" name="Connecteur droit avec flèche 25"/>
          <p:cNvCxnSpPr>
            <a:cxnSpLocks noChangeShapeType="1"/>
          </p:cNvCxnSpPr>
          <p:nvPr/>
        </p:nvCxnSpPr>
        <p:spPr bwMode="auto">
          <a:xfrm flipV="1">
            <a:off x="2726418" y="2185595"/>
            <a:ext cx="431800" cy="4318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27" name="Connecteur droit avec flèche 26"/>
          <p:cNvCxnSpPr>
            <a:cxnSpLocks noChangeShapeType="1"/>
          </p:cNvCxnSpPr>
          <p:nvPr/>
        </p:nvCxnSpPr>
        <p:spPr bwMode="auto">
          <a:xfrm flipV="1">
            <a:off x="2581956" y="2041133"/>
            <a:ext cx="433387" cy="43338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28" name="Connecteur droit avec flèche 27"/>
          <p:cNvCxnSpPr>
            <a:cxnSpLocks noChangeShapeType="1"/>
          </p:cNvCxnSpPr>
          <p:nvPr/>
        </p:nvCxnSpPr>
        <p:spPr bwMode="auto">
          <a:xfrm flipV="1">
            <a:off x="2439081" y="1825233"/>
            <a:ext cx="431800" cy="4318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29" name="Connecteur droit avec flèche 28"/>
          <p:cNvCxnSpPr>
            <a:cxnSpLocks noChangeShapeType="1"/>
          </p:cNvCxnSpPr>
          <p:nvPr/>
        </p:nvCxnSpPr>
        <p:spPr bwMode="auto">
          <a:xfrm flipV="1">
            <a:off x="2870881" y="1609333"/>
            <a:ext cx="431800" cy="4318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30" name="Connecteur droit avec flèche 29"/>
          <p:cNvCxnSpPr>
            <a:cxnSpLocks noChangeShapeType="1"/>
          </p:cNvCxnSpPr>
          <p:nvPr/>
        </p:nvCxnSpPr>
        <p:spPr bwMode="auto">
          <a:xfrm flipV="1">
            <a:off x="3231243" y="1609333"/>
            <a:ext cx="431800" cy="4318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31" name="Connecteur droit avec flèche 30"/>
          <p:cNvCxnSpPr>
            <a:cxnSpLocks noChangeShapeType="1"/>
          </p:cNvCxnSpPr>
          <p:nvPr/>
        </p:nvCxnSpPr>
        <p:spPr bwMode="auto">
          <a:xfrm flipV="1">
            <a:off x="3447143" y="1248970"/>
            <a:ext cx="431800" cy="43338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32" name="Connecteur droit avec flèche 31"/>
          <p:cNvCxnSpPr>
            <a:cxnSpLocks noChangeShapeType="1"/>
          </p:cNvCxnSpPr>
          <p:nvPr/>
        </p:nvCxnSpPr>
        <p:spPr bwMode="auto">
          <a:xfrm flipV="1">
            <a:off x="3447143" y="2401495"/>
            <a:ext cx="576263" cy="2889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33" name="Connecteur droit avec flèche 32"/>
          <p:cNvCxnSpPr>
            <a:cxnSpLocks noChangeShapeType="1"/>
          </p:cNvCxnSpPr>
          <p:nvPr/>
        </p:nvCxnSpPr>
        <p:spPr bwMode="auto">
          <a:xfrm flipV="1">
            <a:off x="3518581" y="1682358"/>
            <a:ext cx="576262" cy="2873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34" name="Connecteur droit avec flèche 33"/>
          <p:cNvCxnSpPr>
            <a:cxnSpLocks noChangeShapeType="1"/>
          </p:cNvCxnSpPr>
          <p:nvPr/>
        </p:nvCxnSpPr>
        <p:spPr bwMode="auto">
          <a:xfrm flipV="1">
            <a:off x="3734481" y="1393433"/>
            <a:ext cx="576262" cy="2889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35" name="Connecteur droit avec flèche 34"/>
          <p:cNvCxnSpPr>
            <a:cxnSpLocks noChangeShapeType="1"/>
          </p:cNvCxnSpPr>
          <p:nvPr/>
        </p:nvCxnSpPr>
        <p:spPr bwMode="auto">
          <a:xfrm flipV="1">
            <a:off x="4310743" y="1248970"/>
            <a:ext cx="576263" cy="2889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36" name="Connecteur droit avec flèche 35"/>
          <p:cNvCxnSpPr>
            <a:cxnSpLocks noChangeShapeType="1"/>
          </p:cNvCxnSpPr>
          <p:nvPr/>
        </p:nvCxnSpPr>
        <p:spPr bwMode="auto">
          <a:xfrm flipV="1">
            <a:off x="3878943" y="1177533"/>
            <a:ext cx="576263" cy="2889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37" name="Connecteur droit avec flèche 36"/>
          <p:cNvCxnSpPr>
            <a:cxnSpLocks noChangeShapeType="1"/>
          </p:cNvCxnSpPr>
          <p:nvPr/>
        </p:nvCxnSpPr>
        <p:spPr bwMode="auto">
          <a:xfrm flipV="1">
            <a:off x="4671106" y="1321995"/>
            <a:ext cx="647700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38" name="Connecteur droit avec flèche 37"/>
          <p:cNvCxnSpPr>
            <a:cxnSpLocks noChangeShapeType="1"/>
          </p:cNvCxnSpPr>
          <p:nvPr/>
        </p:nvCxnSpPr>
        <p:spPr bwMode="auto">
          <a:xfrm flipV="1">
            <a:off x="4742543" y="1682358"/>
            <a:ext cx="647700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39" name="Connecteur droit avec flèche 38"/>
          <p:cNvCxnSpPr>
            <a:cxnSpLocks noChangeShapeType="1"/>
          </p:cNvCxnSpPr>
          <p:nvPr/>
        </p:nvCxnSpPr>
        <p:spPr bwMode="auto">
          <a:xfrm flipV="1">
            <a:off x="5247368" y="1321995"/>
            <a:ext cx="647700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40" name="Connecteur droit avec flèche 39"/>
          <p:cNvCxnSpPr>
            <a:cxnSpLocks noChangeShapeType="1"/>
          </p:cNvCxnSpPr>
          <p:nvPr/>
        </p:nvCxnSpPr>
        <p:spPr bwMode="auto">
          <a:xfrm flipV="1">
            <a:off x="5606143" y="1682358"/>
            <a:ext cx="649288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41" name="Connecteur droit avec flèche 40"/>
          <p:cNvCxnSpPr>
            <a:cxnSpLocks noChangeShapeType="1"/>
          </p:cNvCxnSpPr>
          <p:nvPr/>
        </p:nvCxnSpPr>
        <p:spPr bwMode="auto">
          <a:xfrm flipV="1">
            <a:off x="4382181" y="1537895"/>
            <a:ext cx="649287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42" name="Connecteur droit avec flèche 41"/>
          <p:cNvCxnSpPr>
            <a:cxnSpLocks noChangeShapeType="1"/>
          </p:cNvCxnSpPr>
          <p:nvPr/>
        </p:nvCxnSpPr>
        <p:spPr bwMode="auto">
          <a:xfrm flipV="1">
            <a:off x="3950381" y="1753795"/>
            <a:ext cx="647700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43" name="Connecteur droit avec flèche 42"/>
          <p:cNvCxnSpPr>
            <a:cxnSpLocks noChangeShapeType="1"/>
          </p:cNvCxnSpPr>
          <p:nvPr/>
        </p:nvCxnSpPr>
        <p:spPr bwMode="auto">
          <a:xfrm flipV="1">
            <a:off x="3950381" y="1969695"/>
            <a:ext cx="647700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44" name="Connecteur droit avec flèche 43"/>
          <p:cNvCxnSpPr>
            <a:cxnSpLocks noChangeShapeType="1"/>
          </p:cNvCxnSpPr>
          <p:nvPr/>
        </p:nvCxnSpPr>
        <p:spPr bwMode="auto">
          <a:xfrm flipH="1" flipV="1">
            <a:off x="5031468" y="2474520"/>
            <a:ext cx="142875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45" name="Connecteur droit avec flèche 44"/>
          <p:cNvCxnSpPr>
            <a:cxnSpLocks noChangeShapeType="1"/>
          </p:cNvCxnSpPr>
          <p:nvPr/>
        </p:nvCxnSpPr>
        <p:spPr bwMode="auto">
          <a:xfrm flipH="1" flipV="1">
            <a:off x="5174343" y="2330058"/>
            <a:ext cx="144463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46" name="Connecteur droit avec flèche 45"/>
          <p:cNvCxnSpPr>
            <a:cxnSpLocks noChangeShapeType="1"/>
          </p:cNvCxnSpPr>
          <p:nvPr/>
        </p:nvCxnSpPr>
        <p:spPr bwMode="auto">
          <a:xfrm flipH="1" flipV="1">
            <a:off x="5390243" y="2257033"/>
            <a:ext cx="144463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47" name="Connecteur droit avec flèche 46"/>
          <p:cNvCxnSpPr>
            <a:cxnSpLocks noChangeShapeType="1"/>
          </p:cNvCxnSpPr>
          <p:nvPr/>
        </p:nvCxnSpPr>
        <p:spPr bwMode="auto">
          <a:xfrm flipH="1" flipV="1">
            <a:off x="5606143" y="2330058"/>
            <a:ext cx="144463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48" name="Connecteur droit avec flèche 47"/>
          <p:cNvCxnSpPr>
            <a:cxnSpLocks noChangeShapeType="1"/>
          </p:cNvCxnSpPr>
          <p:nvPr/>
        </p:nvCxnSpPr>
        <p:spPr bwMode="auto">
          <a:xfrm flipH="1" flipV="1">
            <a:off x="5463268" y="2401495"/>
            <a:ext cx="142875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49" name="Connecteur droit avec flèche 48"/>
          <p:cNvCxnSpPr>
            <a:cxnSpLocks noChangeShapeType="1"/>
          </p:cNvCxnSpPr>
          <p:nvPr/>
        </p:nvCxnSpPr>
        <p:spPr bwMode="auto">
          <a:xfrm flipH="1" flipV="1">
            <a:off x="5318806" y="2545958"/>
            <a:ext cx="144462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50" name="Connecteur droit avec flèche 49"/>
          <p:cNvCxnSpPr>
            <a:cxnSpLocks noChangeShapeType="1"/>
          </p:cNvCxnSpPr>
          <p:nvPr/>
        </p:nvCxnSpPr>
        <p:spPr bwMode="auto">
          <a:xfrm flipH="1" flipV="1">
            <a:off x="5174343" y="2690420"/>
            <a:ext cx="144463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51" name="Connecteur droit avec flèche 50"/>
          <p:cNvCxnSpPr>
            <a:cxnSpLocks noChangeShapeType="1"/>
          </p:cNvCxnSpPr>
          <p:nvPr/>
        </p:nvCxnSpPr>
        <p:spPr bwMode="auto">
          <a:xfrm flipH="1" flipV="1">
            <a:off x="5463268" y="2761858"/>
            <a:ext cx="142875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52" name="Connecteur droit avec flèche 51"/>
          <p:cNvCxnSpPr>
            <a:cxnSpLocks noChangeShapeType="1"/>
          </p:cNvCxnSpPr>
          <p:nvPr/>
        </p:nvCxnSpPr>
        <p:spPr bwMode="auto">
          <a:xfrm flipH="1" flipV="1">
            <a:off x="5463268" y="2617395"/>
            <a:ext cx="142875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53" name="Connecteur droit avec flèche 52"/>
          <p:cNvCxnSpPr>
            <a:cxnSpLocks noChangeShapeType="1"/>
          </p:cNvCxnSpPr>
          <p:nvPr/>
        </p:nvCxnSpPr>
        <p:spPr bwMode="auto">
          <a:xfrm flipH="1" flipV="1">
            <a:off x="5606143" y="2545958"/>
            <a:ext cx="144463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54" name="Connecteur droit avec flèche 53"/>
          <p:cNvCxnSpPr>
            <a:cxnSpLocks noChangeShapeType="1"/>
          </p:cNvCxnSpPr>
          <p:nvPr/>
        </p:nvCxnSpPr>
        <p:spPr bwMode="auto">
          <a:xfrm flipH="1" flipV="1">
            <a:off x="5750606" y="2474520"/>
            <a:ext cx="144462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55" name="Connecteur droit avec flèche 54"/>
          <p:cNvCxnSpPr>
            <a:cxnSpLocks noChangeShapeType="1"/>
          </p:cNvCxnSpPr>
          <p:nvPr/>
        </p:nvCxnSpPr>
        <p:spPr bwMode="auto">
          <a:xfrm flipH="1" flipV="1">
            <a:off x="5823631" y="2617395"/>
            <a:ext cx="142875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56" name="Connecteur droit avec flèche 55"/>
          <p:cNvCxnSpPr>
            <a:cxnSpLocks noChangeShapeType="1"/>
          </p:cNvCxnSpPr>
          <p:nvPr/>
        </p:nvCxnSpPr>
        <p:spPr bwMode="auto">
          <a:xfrm flipH="1" flipV="1">
            <a:off x="5679168" y="2761858"/>
            <a:ext cx="144463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57" name="Connecteur droit avec flèche 56"/>
          <p:cNvCxnSpPr>
            <a:cxnSpLocks noChangeShapeType="1"/>
          </p:cNvCxnSpPr>
          <p:nvPr/>
        </p:nvCxnSpPr>
        <p:spPr bwMode="auto">
          <a:xfrm flipH="1" flipV="1">
            <a:off x="5534706" y="2906320"/>
            <a:ext cx="144462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58" name="Connecteur droit avec flèche 57"/>
          <p:cNvCxnSpPr>
            <a:cxnSpLocks noChangeShapeType="1"/>
          </p:cNvCxnSpPr>
          <p:nvPr/>
        </p:nvCxnSpPr>
        <p:spPr bwMode="auto">
          <a:xfrm flipH="1" flipV="1">
            <a:off x="5318806" y="2833295"/>
            <a:ext cx="144462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59" name="Connecteur droit avec flèche 58"/>
          <p:cNvCxnSpPr>
            <a:cxnSpLocks noChangeShapeType="1"/>
          </p:cNvCxnSpPr>
          <p:nvPr/>
        </p:nvCxnSpPr>
        <p:spPr bwMode="auto">
          <a:xfrm flipH="1" flipV="1">
            <a:off x="5390243" y="2977758"/>
            <a:ext cx="144463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60" name="Connecteur droit avec flèche 59"/>
          <p:cNvCxnSpPr>
            <a:cxnSpLocks noChangeShapeType="1"/>
          </p:cNvCxnSpPr>
          <p:nvPr/>
        </p:nvCxnSpPr>
        <p:spPr bwMode="auto">
          <a:xfrm flipH="1" flipV="1">
            <a:off x="5247368" y="3049195"/>
            <a:ext cx="142875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61" name="Connecteur droit avec flèche 60"/>
          <p:cNvCxnSpPr>
            <a:cxnSpLocks noChangeShapeType="1"/>
          </p:cNvCxnSpPr>
          <p:nvPr/>
        </p:nvCxnSpPr>
        <p:spPr bwMode="auto">
          <a:xfrm flipH="1" flipV="1">
            <a:off x="5463268" y="3122220"/>
            <a:ext cx="142875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62" name="Connecteur droit avec flèche 61"/>
          <p:cNvCxnSpPr>
            <a:cxnSpLocks noChangeShapeType="1"/>
          </p:cNvCxnSpPr>
          <p:nvPr/>
        </p:nvCxnSpPr>
        <p:spPr bwMode="auto">
          <a:xfrm flipH="1" flipV="1">
            <a:off x="5679168" y="3049195"/>
            <a:ext cx="144463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63" name="Connecteur droit avec flèche 62"/>
          <p:cNvCxnSpPr>
            <a:cxnSpLocks noChangeShapeType="1"/>
          </p:cNvCxnSpPr>
          <p:nvPr/>
        </p:nvCxnSpPr>
        <p:spPr bwMode="auto">
          <a:xfrm flipH="1" flipV="1">
            <a:off x="5895068" y="3193658"/>
            <a:ext cx="144463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64" name="Connecteur droit avec flèche 63"/>
          <p:cNvCxnSpPr>
            <a:cxnSpLocks noChangeShapeType="1"/>
          </p:cNvCxnSpPr>
          <p:nvPr/>
        </p:nvCxnSpPr>
        <p:spPr bwMode="auto">
          <a:xfrm flipH="1" flipV="1">
            <a:off x="6039531" y="3122220"/>
            <a:ext cx="142875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65" name="Connecteur droit avec flèche 64"/>
          <p:cNvCxnSpPr>
            <a:cxnSpLocks noChangeShapeType="1"/>
          </p:cNvCxnSpPr>
          <p:nvPr/>
        </p:nvCxnSpPr>
        <p:spPr bwMode="auto">
          <a:xfrm flipH="1" flipV="1">
            <a:off x="6182406" y="3265095"/>
            <a:ext cx="144462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66" name="Connecteur droit avec flèche 65"/>
          <p:cNvCxnSpPr>
            <a:cxnSpLocks noChangeShapeType="1"/>
          </p:cNvCxnSpPr>
          <p:nvPr/>
        </p:nvCxnSpPr>
        <p:spPr bwMode="auto">
          <a:xfrm flipH="1" flipV="1">
            <a:off x="5102906" y="3122220"/>
            <a:ext cx="144462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67" name="Connecteur droit avec flèche 66"/>
          <p:cNvCxnSpPr>
            <a:cxnSpLocks noChangeShapeType="1"/>
          </p:cNvCxnSpPr>
          <p:nvPr/>
        </p:nvCxnSpPr>
        <p:spPr bwMode="auto">
          <a:xfrm flipH="1" flipV="1">
            <a:off x="5031468" y="3193658"/>
            <a:ext cx="142875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68" name="Connecteur droit avec flèche 67"/>
          <p:cNvCxnSpPr>
            <a:cxnSpLocks noChangeShapeType="1"/>
          </p:cNvCxnSpPr>
          <p:nvPr/>
        </p:nvCxnSpPr>
        <p:spPr bwMode="auto">
          <a:xfrm flipH="1" flipV="1">
            <a:off x="5318806" y="3482583"/>
            <a:ext cx="144462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69" name="Connecteur droit avec flèche 68"/>
          <p:cNvCxnSpPr>
            <a:cxnSpLocks noChangeShapeType="1"/>
          </p:cNvCxnSpPr>
          <p:nvPr/>
        </p:nvCxnSpPr>
        <p:spPr bwMode="auto">
          <a:xfrm flipH="1" flipV="1">
            <a:off x="5463268" y="3338120"/>
            <a:ext cx="142875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70" name="Connecteur droit avec flèche 69"/>
          <p:cNvCxnSpPr>
            <a:cxnSpLocks noChangeShapeType="1"/>
          </p:cNvCxnSpPr>
          <p:nvPr/>
        </p:nvCxnSpPr>
        <p:spPr bwMode="auto">
          <a:xfrm flipH="1" flipV="1">
            <a:off x="5679168" y="3265095"/>
            <a:ext cx="144463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71" name="Connecteur droit avec flèche 70"/>
          <p:cNvCxnSpPr>
            <a:cxnSpLocks noChangeShapeType="1"/>
          </p:cNvCxnSpPr>
          <p:nvPr/>
        </p:nvCxnSpPr>
        <p:spPr bwMode="auto">
          <a:xfrm flipH="1" flipV="1">
            <a:off x="5895068" y="3338120"/>
            <a:ext cx="144463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72" name="Connecteur droit avec flèche 71"/>
          <p:cNvCxnSpPr>
            <a:cxnSpLocks noChangeShapeType="1"/>
          </p:cNvCxnSpPr>
          <p:nvPr/>
        </p:nvCxnSpPr>
        <p:spPr bwMode="auto">
          <a:xfrm flipH="1" flipV="1">
            <a:off x="5750606" y="3409558"/>
            <a:ext cx="144462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73" name="Connecteur droit avec flèche 72"/>
          <p:cNvCxnSpPr>
            <a:cxnSpLocks noChangeShapeType="1"/>
          </p:cNvCxnSpPr>
          <p:nvPr/>
        </p:nvCxnSpPr>
        <p:spPr bwMode="auto">
          <a:xfrm flipH="1" flipV="1">
            <a:off x="5606143" y="3554020"/>
            <a:ext cx="144463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74" name="Connecteur droit avec flèche 73"/>
          <p:cNvCxnSpPr>
            <a:cxnSpLocks noChangeShapeType="1"/>
          </p:cNvCxnSpPr>
          <p:nvPr/>
        </p:nvCxnSpPr>
        <p:spPr bwMode="auto">
          <a:xfrm flipH="1" flipV="1">
            <a:off x="5463268" y="3698483"/>
            <a:ext cx="142875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75" name="Connecteur droit avec flèche 74"/>
          <p:cNvCxnSpPr>
            <a:cxnSpLocks noChangeShapeType="1"/>
          </p:cNvCxnSpPr>
          <p:nvPr/>
        </p:nvCxnSpPr>
        <p:spPr bwMode="auto">
          <a:xfrm flipH="1" flipV="1">
            <a:off x="5750606" y="3769920"/>
            <a:ext cx="144462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76" name="Connecteur droit avec flèche 75"/>
          <p:cNvCxnSpPr>
            <a:cxnSpLocks noChangeShapeType="1"/>
          </p:cNvCxnSpPr>
          <p:nvPr/>
        </p:nvCxnSpPr>
        <p:spPr bwMode="auto">
          <a:xfrm flipH="1" flipV="1">
            <a:off x="5750606" y="3625458"/>
            <a:ext cx="144462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77" name="Connecteur droit avec flèche 76"/>
          <p:cNvCxnSpPr>
            <a:cxnSpLocks noChangeShapeType="1"/>
          </p:cNvCxnSpPr>
          <p:nvPr/>
        </p:nvCxnSpPr>
        <p:spPr bwMode="auto">
          <a:xfrm flipH="1" flipV="1">
            <a:off x="5895068" y="3554020"/>
            <a:ext cx="144463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78" name="Connecteur droit avec flèche 77"/>
          <p:cNvCxnSpPr>
            <a:cxnSpLocks noChangeShapeType="1"/>
          </p:cNvCxnSpPr>
          <p:nvPr/>
        </p:nvCxnSpPr>
        <p:spPr bwMode="auto">
          <a:xfrm flipH="1" flipV="1">
            <a:off x="6039531" y="3482583"/>
            <a:ext cx="142875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79" name="Connecteur droit avec flèche 78"/>
          <p:cNvCxnSpPr>
            <a:cxnSpLocks noChangeShapeType="1"/>
          </p:cNvCxnSpPr>
          <p:nvPr/>
        </p:nvCxnSpPr>
        <p:spPr bwMode="auto">
          <a:xfrm flipH="1" flipV="1">
            <a:off x="6110968" y="3625458"/>
            <a:ext cx="144463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80" name="Connecteur droit avec flèche 79"/>
          <p:cNvCxnSpPr>
            <a:cxnSpLocks noChangeShapeType="1"/>
          </p:cNvCxnSpPr>
          <p:nvPr/>
        </p:nvCxnSpPr>
        <p:spPr bwMode="auto">
          <a:xfrm flipH="1" flipV="1">
            <a:off x="5966506" y="3769920"/>
            <a:ext cx="144462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81" name="Connecteur droit avec flèche 80"/>
          <p:cNvCxnSpPr>
            <a:cxnSpLocks noChangeShapeType="1"/>
          </p:cNvCxnSpPr>
          <p:nvPr/>
        </p:nvCxnSpPr>
        <p:spPr bwMode="auto">
          <a:xfrm flipH="1" flipV="1">
            <a:off x="4887006" y="3409558"/>
            <a:ext cx="144462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82" name="Connecteur droit avec flèche 81"/>
          <p:cNvCxnSpPr>
            <a:cxnSpLocks noChangeShapeType="1"/>
          </p:cNvCxnSpPr>
          <p:nvPr/>
        </p:nvCxnSpPr>
        <p:spPr bwMode="auto">
          <a:xfrm flipH="1" flipV="1">
            <a:off x="5102906" y="3482583"/>
            <a:ext cx="144462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83" name="Connecteur droit avec flèche 82"/>
          <p:cNvCxnSpPr>
            <a:cxnSpLocks noChangeShapeType="1"/>
          </p:cNvCxnSpPr>
          <p:nvPr/>
        </p:nvCxnSpPr>
        <p:spPr bwMode="auto">
          <a:xfrm flipH="1" flipV="1">
            <a:off x="4958443" y="3554020"/>
            <a:ext cx="144463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84" name="Connecteur droit avec flèche 83"/>
          <p:cNvCxnSpPr>
            <a:cxnSpLocks noChangeShapeType="1"/>
          </p:cNvCxnSpPr>
          <p:nvPr/>
        </p:nvCxnSpPr>
        <p:spPr bwMode="auto">
          <a:xfrm flipH="1" flipV="1">
            <a:off x="4958443" y="3914383"/>
            <a:ext cx="144463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85" name="Connecteur droit avec flèche 84"/>
          <p:cNvCxnSpPr>
            <a:cxnSpLocks noChangeShapeType="1"/>
          </p:cNvCxnSpPr>
          <p:nvPr/>
        </p:nvCxnSpPr>
        <p:spPr bwMode="auto">
          <a:xfrm flipH="1" flipV="1">
            <a:off x="5102906" y="3698483"/>
            <a:ext cx="144462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86" name="Connecteur droit avec flèche 85"/>
          <p:cNvCxnSpPr>
            <a:cxnSpLocks noChangeShapeType="1"/>
          </p:cNvCxnSpPr>
          <p:nvPr/>
        </p:nvCxnSpPr>
        <p:spPr bwMode="auto">
          <a:xfrm flipH="1" flipV="1">
            <a:off x="5247368" y="3625458"/>
            <a:ext cx="142875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87" name="Connecteur droit avec flèche 86"/>
          <p:cNvCxnSpPr>
            <a:cxnSpLocks noChangeShapeType="1"/>
          </p:cNvCxnSpPr>
          <p:nvPr/>
        </p:nvCxnSpPr>
        <p:spPr bwMode="auto">
          <a:xfrm flipH="1" flipV="1">
            <a:off x="5318806" y="3769920"/>
            <a:ext cx="144462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88" name="Connecteur droit avec flèche 87"/>
          <p:cNvCxnSpPr>
            <a:cxnSpLocks noChangeShapeType="1"/>
          </p:cNvCxnSpPr>
          <p:nvPr/>
        </p:nvCxnSpPr>
        <p:spPr bwMode="auto">
          <a:xfrm flipH="1" flipV="1">
            <a:off x="5174343" y="3914383"/>
            <a:ext cx="144463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89" name="Connecteur droit avec flèche 88"/>
          <p:cNvCxnSpPr>
            <a:cxnSpLocks noChangeShapeType="1"/>
          </p:cNvCxnSpPr>
          <p:nvPr/>
        </p:nvCxnSpPr>
        <p:spPr bwMode="auto">
          <a:xfrm flipH="1" flipV="1">
            <a:off x="5318806" y="4130283"/>
            <a:ext cx="144462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90" name="Connecteur droit avec flèche 89"/>
          <p:cNvCxnSpPr>
            <a:cxnSpLocks noChangeShapeType="1"/>
          </p:cNvCxnSpPr>
          <p:nvPr/>
        </p:nvCxnSpPr>
        <p:spPr bwMode="auto">
          <a:xfrm flipH="1" flipV="1">
            <a:off x="5463268" y="3985820"/>
            <a:ext cx="142875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91" name="Connecteur droit avec flèche 90"/>
          <p:cNvCxnSpPr>
            <a:cxnSpLocks noChangeShapeType="1"/>
          </p:cNvCxnSpPr>
          <p:nvPr/>
        </p:nvCxnSpPr>
        <p:spPr bwMode="auto">
          <a:xfrm flipH="1" flipV="1">
            <a:off x="5679168" y="3914383"/>
            <a:ext cx="144463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92" name="Connecteur droit avec flèche 91"/>
          <p:cNvCxnSpPr>
            <a:cxnSpLocks noChangeShapeType="1"/>
          </p:cNvCxnSpPr>
          <p:nvPr/>
        </p:nvCxnSpPr>
        <p:spPr bwMode="auto">
          <a:xfrm flipH="1" flipV="1">
            <a:off x="5895068" y="3985820"/>
            <a:ext cx="144463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93" name="Connecteur droit avec flèche 92"/>
          <p:cNvCxnSpPr>
            <a:cxnSpLocks noChangeShapeType="1"/>
          </p:cNvCxnSpPr>
          <p:nvPr/>
        </p:nvCxnSpPr>
        <p:spPr bwMode="auto">
          <a:xfrm flipH="1" flipV="1">
            <a:off x="5750606" y="4057258"/>
            <a:ext cx="144462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94" name="Connecteur droit avec flèche 93"/>
          <p:cNvCxnSpPr>
            <a:cxnSpLocks noChangeShapeType="1"/>
          </p:cNvCxnSpPr>
          <p:nvPr/>
        </p:nvCxnSpPr>
        <p:spPr bwMode="auto">
          <a:xfrm flipH="1" flipV="1">
            <a:off x="5606143" y="4201720"/>
            <a:ext cx="144463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95" name="Connecteur droit avec flèche 94"/>
          <p:cNvCxnSpPr>
            <a:cxnSpLocks noChangeShapeType="1"/>
          </p:cNvCxnSpPr>
          <p:nvPr/>
        </p:nvCxnSpPr>
        <p:spPr bwMode="auto">
          <a:xfrm flipH="1" flipV="1">
            <a:off x="5463268" y="4346183"/>
            <a:ext cx="142875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96" name="Connecteur droit avec flèche 95"/>
          <p:cNvCxnSpPr>
            <a:cxnSpLocks noChangeShapeType="1"/>
          </p:cNvCxnSpPr>
          <p:nvPr/>
        </p:nvCxnSpPr>
        <p:spPr bwMode="auto">
          <a:xfrm flipH="1" flipV="1">
            <a:off x="5750606" y="4417620"/>
            <a:ext cx="144462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97" name="Connecteur droit avec flèche 96"/>
          <p:cNvCxnSpPr>
            <a:cxnSpLocks noChangeShapeType="1"/>
          </p:cNvCxnSpPr>
          <p:nvPr/>
        </p:nvCxnSpPr>
        <p:spPr bwMode="auto">
          <a:xfrm flipH="1" flipV="1">
            <a:off x="5750606" y="4274745"/>
            <a:ext cx="144462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98" name="Connecteur droit avec flèche 97"/>
          <p:cNvCxnSpPr>
            <a:cxnSpLocks noChangeShapeType="1"/>
          </p:cNvCxnSpPr>
          <p:nvPr/>
        </p:nvCxnSpPr>
        <p:spPr bwMode="auto">
          <a:xfrm flipH="1" flipV="1">
            <a:off x="5895068" y="4201720"/>
            <a:ext cx="144463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99" name="Connecteur droit avec flèche 98"/>
          <p:cNvCxnSpPr>
            <a:cxnSpLocks noChangeShapeType="1"/>
          </p:cNvCxnSpPr>
          <p:nvPr/>
        </p:nvCxnSpPr>
        <p:spPr bwMode="auto">
          <a:xfrm flipH="1" flipV="1">
            <a:off x="6039531" y="4130283"/>
            <a:ext cx="142875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00" name="Connecteur droit avec flèche 99"/>
          <p:cNvCxnSpPr>
            <a:cxnSpLocks noChangeShapeType="1"/>
          </p:cNvCxnSpPr>
          <p:nvPr/>
        </p:nvCxnSpPr>
        <p:spPr bwMode="auto">
          <a:xfrm flipH="1" flipV="1">
            <a:off x="6110968" y="4274745"/>
            <a:ext cx="144463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01" name="Connecteur droit avec flèche 100"/>
          <p:cNvCxnSpPr>
            <a:cxnSpLocks noChangeShapeType="1"/>
          </p:cNvCxnSpPr>
          <p:nvPr/>
        </p:nvCxnSpPr>
        <p:spPr bwMode="auto">
          <a:xfrm flipH="1" flipV="1">
            <a:off x="5966506" y="4417620"/>
            <a:ext cx="144462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02" name="Connecteur droit avec flèche 101"/>
          <p:cNvCxnSpPr>
            <a:cxnSpLocks noChangeShapeType="1"/>
          </p:cNvCxnSpPr>
          <p:nvPr/>
        </p:nvCxnSpPr>
        <p:spPr bwMode="auto">
          <a:xfrm flipH="1" flipV="1">
            <a:off x="6039531" y="3985820"/>
            <a:ext cx="142875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03" name="Connecteur droit avec flèche 102"/>
          <p:cNvCxnSpPr>
            <a:cxnSpLocks noChangeShapeType="1"/>
          </p:cNvCxnSpPr>
          <p:nvPr/>
        </p:nvCxnSpPr>
        <p:spPr bwMode="auto">
          <a:xfrm flipH="1" flipV="1">
            <a:off x="6182406" y="3841358"/>
            <a:ext cx="144462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04" name="Connecteur droit avec flèche 103"/>
          <p:cNvCxnSpPr>
            <a:cxnSpLocks noChangeShapeType="1"/>
          </p:cNvCxnSpPr>
          <p:nvPr/>
        </p:nvCxnSpPr>
        <p:spPr bwMode="auto">
          <a:xfrm flipH="1" flipV="1">
            <a:off x="6398306" y="3769920"/>
            <a:ext cx="144462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05" name="Connecteur droit avec flèche 104"/>
          <p:cNvCxnSpPr>
            <a:cxnSpLocks noChangeShapeType="1"/>
          </p:cNvCxnSpPr>
          <p:nvPr/>
        </p:nvCxnSpPr>
        <p:spPr bwMode="auto">
          <a:xfrm flipH="1" flipV="1">
            <a:off x="5534706" y="4490645"/>
            <a:ext cx="144462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06" name="Connecteur droit avec flèche 105"/>
          <p:cNvCxnSpPr>
            <a:cxnSpLocks noChangeShapeType="1"/>
          </p:cNvCxnSpPr>
          <p:nvPr/>
        </p:nvCxnSpPr>
        <p:spPr bwMode="auto">
          <a:xfrm flipH="1" flipV="1">
            <a:off x="6471331" y="3914383"/>
            <a:ext cx="142875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07" name="Connecteur droit avec flèche 106"/>
          <p:cNvCxnSpPr>
            <a:cxnSpLocks noChangeShapeType="1"/>
          </p:cNvCxnSpPr>
          <p:nvPr/>
        </p:nvCxnSpPr>
        <p:spPr bwMode="auto">
          <a:xfrm flipH="1" flipV="1">
            <a:off x="6255431" y="4057258"/>
            <a:ext cx="142875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08" name="Connecteur droit avec flèche 107"/>
          <p:cNvCxnSpPr>
            <a:cxnSpLocks noChangeShapeType="1"/>
          </p:cNvCxnSpPr>
          <p:nvPr/>
        </p:nvCxnSpPr>
        <p:spPr bwMode="auto">
          <a:xfrm flipH="1" flipV="1">
            <a:off x="6182406" y="4201720"/>
            <a:ext cx="144462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09" name="Connecteur droit avec flèche 108"/>
          <p:cNvCxnSpPr>
            <a:cxnSpLocks noChangeShapeType="1"/>
          </p:cNvCxnSpPr>
          <p:nvPr/>
        </p:nvCxnSpPr>
        <p:spPr bwMode="auto">
          <a:xfrm flipH="1" flipV="1">
            <a:off x="6471331" y="4274745"/>
            <a:ext cx="142875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10" name="Connecteur droit avec flèche 109"/>
          <p:cNvCxnSpPr>
            <a:cxnSpLocks noChangeShapeType="1"/>
          </p:cNvCxnSpPr>
          <p:nvPr/>
        </p:nvCxnSpPr>
        <p:spPr bwMode="auto">
          <a:xfrm flipH="1" flipV="1">
            <a:off x="6471331" y="4130283"/>
            <a:ext cx="142875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11" name="Connecteur droit avec flèche 110"/>
          <p:cNvCxnSpPr>
            <a:cxnSpLocks noChangeShapeType="1"/>
          </p:cNvCxnSpPr>
          <p:nvPr/>
        </p:nvCxnSpPr>
        <p:spPr bwMode="auto">
          <a:xfrm flipH="1" flipV="1">
            <a:off x="6326868" y="3409558"/>
            <a:ext cx="144463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12" name="Connecteur droit avec flèche 111"/>
          <p:cNvCxnSpPr>
            <a:cxnSpLocks noChangeShapeType="1"/>
          </p:cNvCxnSpPr>
          <p:nvPr/>
        </p:nvCxnSpPr>
        <p:spPr bwMode="auto">
          <a:xfrm flipH="1" flipV="1">
            <a:off x="5247368" y="4346183"/>
            <a:ext cx="142875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13" name="Connecteur droit avec flèche 112"/>
          <p:cNvCxnSpPr>
            <a:cxnSpLocks noChangeShapeType="1"/>
          </p:cNvCxnSpPr>
          <p:nvPr/>
        </p:nvCxnSpPr>
        <p:spPr bwMode="auto">
          <a:xfrm flipH="1" flipV="1">
            <a:off x="6110968" y="3409558"/>
            <a:ext cx="144463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14" name="Connecteur droit avec flèche 113"/>
          <p:cNvCxnSpPr>
            <a:cxnSpLocks noChangeShapeType="1"/>
          </p:cNvCxnSpPr>
          <p:nvPr/>
        </p:nvCxnSpPr>
        <p:spPr bwMode="auto">
          <a:xfrm flipH="1" flipV="1">
            <a:off x="6398306" y="3625458"/>
            <a:ext cx="144462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15" name="Connecteur droit avec flèche 114"/>
          <p:cNvCxnSpPr>
            <a:cxnSpLocks noChangeShapeType="1"/>
          </p:cNvCxnSpPr>
          <p:nvPr/>
        </p:nvCxnSpPr>
        <p:spPr bwMode="auto">
          <a:xfrm flipH="1" flipV="1">
            <a:off x="6263368" y="4427145"/>
            <a:ext cx="144463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16" name="Connecteur droit avec flèche 115"/>
          <p:cNvCxnSpPr>
            <a:cxnSpLocks noChangeShapeType="1"/>
          </p:cNvCxnSpPr>
          <p:nvPr/>
        </p:nvCxnSpPr>
        <p:spPr bwMode="auto">
          <a:xfrm flipH="1" flipV="1">
            <a:off x="6471331" y="4417620"/>
            <a:ext cx="142875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17" name="Connecteur droit avec flèche 116"/>
          <p:cNvCxnSpPr>
            <a:cxnSpLocks noChangeShapeType="1"/>
          </p:cNvCxnSpPr>
          <p:nvPr/>
        </p:nvCxnSpPr>
        <p:spPr bwMode="auto">
          <a:xfrm flipH="1" flipV="1">
            <a:off x="6110968" y="4490645"/>
            <a:ext cx="144463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18" name="Connecteur droit avec flèche 117"/>
          <p:cNvCxnSpPr>
            <a:cxnSpLocks noChangeShapeType="1"/>
          </p:cNvCxnSpPr>
          <p:nvPr/>
        </p:nvCxnSpPr>
        <p:spPr bwMode="auto">
          <a:xfrm flipH="1" flipV="1">
            <a:off x="5174343" y="3338120"/>
            <a:ext cx="144463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19" name="Connecteur droit avec flèche 118"/>
          <p:cNvCxnSpPr>
            <a:cxnSpLocks noChangeShapeType="1"/>
          </p:cNvCxnSpPr>
          <p:nvPr/>
        </p:nvCxnSpPr>
        <p:spPr bwMode="auto">
          <a:xfrm flipH="1" flipV="1">
            <a:off x="5318806" y="3193658"/>
            <a:ext cx="144462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20" name="Connecteur droit avec flèche 119"/>
          <p:cNvCxnSpPr>
            <a:cxnSpLocks noChangeShapeType="1"/>
          </p:cNvCxnSpPr>
          <p:nvPr/>
        </p:nvCxnSpPr>
        <p:spPr bwMode="auto">
          <a:xfrm flipH="1" flipV="1">
            <a:off x="5031468" y="3338120"/>
            <a:ext cx="142875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21" name="Connecteur droit avec flèche 120"/>
          <p:cNvCxnSpPr>
            <a:cxnSpLocks noChangeShapeType="1"/>
          </p:cNvCxnSpPr>
          <p:nvPr/>
        </p:nvCxnSpPr>
        <p:spPr bwMode="auto">
          <a:xfrm flipH="1" flipV="1">
            <a:off x="4887006" y="4057258"/>
            <a:ext cx="144462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22" name="Connecteur droit avec flèche 121"/>
          <p:cNvCxnSpPr>
            <a:cxnSpLocks noChangeShapeType="1"/>
          </p:cNvCxnSpPr>
          <p:nvPr/>
        </p:nvCxnSpPr>
        <p:spPr bwMode="auto">
          <a:xfrm flipH="1" flipV="1">
            <a:off x="5031468" y="4274745"/>
            <a:ext cx="142875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23" name="Connecteur droit avec flèche 122"/>
          <p:cNvCxnSpPr>
            <a:cxnSpLocks noChangeShapeType="1"/>
          </p:cNvCxnSpPr>
          <p:nvPr/>
        </p:nvCxnSpPr>
        <p:spPr bwMode="auto">
          <a:xfrm flipH="1" flipV="1">
            <a:off x="5174343" y="4130283"/>
            <a:ext cx="144463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24" name="Connecteur droit avec flèche 123"/>
          <p:cNvCxnSpPr>
            <a:cxnSpLocks noChangeShapeType="1"/>
          </p:cNvCxnSpPr>
          <p:nvPr/>
        </p:nvCxnSpPr>
        <p:spPr bwMode="auto">
          <a:xfrm flipH="1" flipV="1">
            <a:off x="5174343" y="4490645"/>
            <a:ext cx="144463" cy="714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25" name="Connecteur droit avec flèche 124"/>
          <p:cNvCxnSpPr>
            <a:cxnSpLocks noChangeShapeType="1"/>
          </p:cNvCxnSpPr>
          <p:nvPr/>
        </p:nvCxnSpPr>
        <p:spPr bwMode="auto">
          <a:xfrm flipH="1" flipV="1">
            <a:off x="4823506" y="3634983"/>
            <a:ext cx="144462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26" name="Connecteur droit avec flèche 125"/>
          <p:cNvCxnSpPr>
            <a:cxnSpLocks noChangeShapeType="1"/>
          </p:cNvCxnSpPr>
          <p:nvPr/>
        </p:nvCxnSpPr>
        <p:spPr bwMode="auto">
          <a:xfrm flipH="1" flipV="1">
            <a:off x="4887006" y="4346183"/>
            <a:ext cx="144462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27" name="Connecteur droit avec flèche 126"/>
          <p:cNvCxnSpPr>
            <a:cxnSpLocks noChangeShapeType="1"/>
          </p:cNvCxnSpPr>
          <p:nvPr/>
        </p:nvCxnSpPr>
        <p:spPr bwMode="auto">
          <a:xfrm flipH="1" flipV="1">
            <a:off x="4815568" y="3193658"/>
            <a:ext cx="142875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28" name="Connecteur droit avec flèche 127"/>
          <p:cNvCxnSpPr>
            <a:cxnSpLocks noChangeShapeType="1"/>
          </p:cNvCxnSpPr>
          <p:nvPr/>
        </p:nvCxnSpPr>
        <p:spPr bwMode="auto">
          <a:xfrm flipH="1">
            <a:off x="4526643" y="3338120"/>
            <a:ext cx="215900" cy="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29" name="Connecteur droit avec flèche 128"/>
          <p:cNvCxnSpPr>
            <a:cxnSpLocks noChangeShapeType="1"/>
          </p:cNvCxnSpPr>
          <p:nvPr/>
        </p:nvCxnSpPr>
        <p:spPr bwMode="auto">
          <a:xfrm flipH="1">
            <a:off x="4455206" y="3482583"/>
            <a:ext cx="287337" cy="714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30" name="Connecteur droit avec flèche 129"/>
          <p:cNvCxnSpPr>
            <a:cxnSpLocks noChangeShapeType="1"/>
          </p:cNvCxnSpPr>
          <p:nvPr/>
        </p:nvCxnSpPr>
        <p:spPr bwMode="auto">
          <a:xfrm flipH="1">
            <a:off x="4455206" y="3625458"/>
            <a:ext cx="287337" cy="730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31" name="Connecteur droit avec flèche 130"/>
          <p:cNvCxnSpPr>
            <a:cxnSpLocks noChangeShapeType="1"/>
          </p:cNvCxnSpPr>
          <p:nvPr/>
        </p:nvCxnSpPr>
        <p:spPr bwMode="auto">
          <a:xfrm flipH="1">
            <a:off x="4598081" y="3769920"/>
            <a:ext cx="217487" cy="144463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32" name="Connecteur droit avec flèche 131"/>
          <p:cNvCxnSpPr>
            <a:cxnSpLocks noChangeShapeType="1"/>
          </p:cNvCxnSpPr>
          <p:nvPr/>
        </p:nvCxnSpPr>
        <p:spPr bwMode="auto">
          <a:xfrm flipH="1">
            <a:off x="4526643" y="3985820"/>
            <a:ext cx="215900" cy="144463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33" name="Connecteur droit avec flèche 132"/>
          <p:cNvCxnSpPr>
            <a:cxnSpLocks noChangeShapeType="1"/>
          </p:cNvCxnSpPr>
          <p:nvPr/>
        </p:nvCxnSpPr>
        <p:spPr bwMode="auto">
          <a:xfrm flipH="1">
            <a:off x="4526643" y="4274745"/>
            <a:ext cx="215900" cy="14287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34" name="Connecteur droit avec flèche 133"/>
          <p:cNvCxnSpPr>
            <a:cxnSpLocks noChangeShapeType="1"/>
          </p:cNvCxnSpPr>
          <p:nvPr/>
        </p:nvCxnSpPr>
        <p:spPr bwMode="auto">
          <a:xfrm flipV="1">
            <a:off x="2223181" y="3914383"/>
            <a:ext cx="431800" cy="4318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35" name="Connecteur droit avec flèche 134"/>
          <p:cNvCxnSpPr>
            <a:cxnSpLocks noChangeShapeType="1"/>
          </p:cNvCxnSpPr>
          <p:nvPr/>
        </p:nvCxnSpPr>
        <p:spPr bwMode="auto">
          <a:xfrm flipV="1">
            <a:off x="2439081" y="4057258"/>
            <a:ext cx="503237" cy="43338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36" name="Connecteur droit avec flèche 135"/>
          <p:cNvCxnSpPr>
            <a:cxnSpLocks noChangeShapeType="1"/>
          </p:cNvCxnSpPr>
          <p:nvPr/>
        </p:nvCxnSpPr>
        <p:spPr bwMode="auto">
          <a:xfrm flipV="1">
            <a:off x="2797856" y="4057258"/>
            <a:ext cx="504825" cy="43338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37" name="Connecteur droit avec flèche 136"/>
          <p:cNvCxnSpPr>
            <a:cxnSpLocks noChangeShapeType="1"/>
          </p:cNvCxnSpPr>
          <p:nvPr/>
        </p:nvCxnSpPr>
        <p:spPr bwMode="auto">
          <a:xfrm flipV="1">
            <a:off x="3374118" y="4130283"/>
            <a:ext cx="504825" cy="4318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38" name="Connecteur droit avec flèche 137"/>
          <p:cNvCxnSpPr>
            <a:cxnSpLocks noChangeShapeType="1"/>
          </p:cNvCxnSpPr>
          <p:nvPr/>
        </p:nvCxnSpPr>
        <p:spPr bwMode="auto">
          <a:xfrm flipV="1">
            <a:off x="3158218" y="4057258"/>
            <a:ext cx="504825" cy="43338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39" name="Connecteur droit avec flèche 138"/>
          <p:cNvCxnSpPr>
            <a:cxnSpLocks noChangeShapeType="1"/>
          </p:cNvCxnSpPr>
          <p:nvPr/>
        </p:nvCxnSpPr>
        <p:spPr bwMode="auto">
          <a:xfrm flipV="1">
            <a:off x="3805918" y="4057258"/>
            <a:ext cx="504825" cy="43338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40" name="Connecteur droit avec flèche 139"/>
          <p:cNvCxnSpPr>
            <a:cxnSpLocks noChangeShapeType="1"/>
          </p:cNvCxnSpPr>
          <p:nvPr/>
        </p:nvCxnSpPr>
        <p:spPr bwMode="auto">
          <a:xfrm flipV="1">
            <a:off x="4023406" y="4130283"/>
            <a:ext cx="503237" cy="4318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41" name="Connecteur droit avec flèche 140"/>
          <p:cNvCxnSpPr>
            <a:cxnSpLocks noChangeShapeType="1"/>
          </p:cNvCxnSpPr>
          <p:nvPr/>
        </p:nvCxnSpPr>
        <p:spPr bwMode="auto">
          <a:xfrm flipV="1">
            <a:off x="3086781" y="3554020"/>
            <a:ext cx="503237" cy="4318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42" name="Connecteur droit avec flèche 141"/>
          <p:cNvCxnSpPr>
            <a:cxnSpLocks noChangeShapeType="1"/>
          </p:cNvCxnSpPr>
          <p:nvPr/>
        </p:nvCxnSpPr>
        <p:spPr bwMode="auto">
          <a:xfrm flipV="1">
            <a:off x="3374118" y="3554020"/>
            <a:ext cx="504825" cy="4318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43" name="Connecteur droit avec flèche 142"/>
          <p:cNvCxnSpPr>
            <a:cxnSpLocks noChangeShapeType="1"/>
          </p:cNvCxnSpPr>
          <p:nvPr/>
        </p:nvCxnSpPr>
        <p:spPr bwMode="auto">
          <a:xfrm flipV="1">
            <a:off x="3663043" y="3554020"/>
            <a:ext cx="503238" cy="4318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44" name="Connecteur droit avec flèche 143"/>
          <p:cNvCxnSpPr>
            <a:cxnSpLocks noChangeShapeType="1"/>
          </p:cNvCxnSpPr>
          <p:nvPr/>
        </p:nvCxnSpPr>
        <p:spPr bwMode="auto">
          <a:xfrm flipV="1">
            <a:off x="3950381" y="3698483"/>
            <a:ext cx="504825" cy="4318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45" name="Connecteur droit avec flèche 144"/>
          <p:cNvCxnSpPr>
            <a:cxnSpLocks noChangeShapeType="1"/>
          </p:cNvCxnSpPr>
          <p:nvPr/>
        </p:nvCxnSpPr>
        <p:spPr bwMode="auto">
          <a:xfrm flipV="1">
            <a:off x="3310618" y="2977758"/>
            <a:ext cx="423863" cy="3683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46" name="Connecteur droit avec flèche 145"/>
          <p:cNvCxnSpPr>
            <a:cxnSpLocks noChangeShapeType="1"/>
          </p:cNvCxnSpPr>
          <p:nvPr/>
        </p:nvCxnSpPr>
        <p:spPr bwMode="auto">
          <a:xfrm flipV="1">
            <a:off x="3518581" y="3049195"/>
            <a:ext cx="423862" cy="3683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47" name="Connecteur droit avec flèche 146"/>
          <p:cNvCxnSpPr>
            <a:cxnSpLocks noChangeShapeType="1"/>
          </p:cNvCxnSpPr>
          <p:nvPr/>
        </p:nvCxnSpPr>
        <p:spPr bwMode="auto">
          <a:xfrm flipV="1">
            <a:off x="3726543" y="3122220"/>
            <a:ext cx="423863" cy="3683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48" name="Connecteur droit avec flèche 147"/>
          <p:cNvCxnSpPr>
            <a:cxnSpLocks noChangeShapeType="1"/>
          </p:cNvCxnSpPr>
          <p:nvPr/>
        </p:nvCxnSpPr>
        <p:spPr bwMode="auto">
          <a:xfrm flipV="1">
            <a:off x="4094843" y="3122220"/>
            <a:ext cx="423863" cy="3683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49" name="Connecteur droit avec flèche 148"/>
          <p:cNvCxnSpPr>
            <a:cxnSpLocks noChangeShapeType="1"/>
          </p:cNvCxnSpPr>
          <p:nvPr/>
        </p:nvCxnSpPr>
        <p:spPr bwMode="auto">
          <a:xfrm flipV="1">
            <a:off x="4742543" y="2761858"/>
            <a:ext cx="423863" cy="3683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50" name="Connecteur droit avec flèche 149"/>
          <p:cNvCxnSpPr>
            <a:cxnSpLocks noChangeShapeType="1"/>
          </p:cNvCxnSpPr>
          <p:nvPr/>
        </p:nvCxnSpPr>
        <p:spPr bwMode="auto">
          <a:xfrm flipV="1">
            <a:off x="3950381" y="2545958"/>
            <a:ext cx="576262" cy="296862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51" name="Connecteur droit avec flèche 150"/>
          <p:cNvCxnSpPr>
            <a:cxnSpLocks noChangeShapeType="1"/>
          </p:cNvCxnSpPr>
          <p:nvPr/>
        </p:nvCxnSpPr>
        <p:spPr bwMode="auto">
          <a:xfrm flipV="1">
            <a:off x="4239306" y="2690420"/>
            <a:ext cx="576262" cy="29527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52" name="Connecteur droit avec flèche 151"/>
          <p:cNvCxnSpPr>
            <a:cxnSpLocks noChangeShapeType="1"/>
          </p:cNvCxnSpPr>
          <p:nvPr/>
        </p:nvCxnSpPr>
        <p:spPr bwMode="auto">
          <a:xfrm flipV="1">
            <a:off x="3734481" y="2474520"/>
            <a:ext cx="576262" cy="29527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53" name="Connecteur droit avec flèche 152"/>
          <p:cNvCxnSpPr>
            <a:cxnSpLocks noChangeShapeType="1"/>
          </p:cNvCxnSpPr>
          <p:nvPr/>
        </p:nvCxnSpPr>
        <p:spPr bwMode="auto">
          <a:xfrm flipV="1">
            <a:off x="4310743" y="2114158"/>
            <a:ext cx="647700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54" name="Connecteur droit avec flèche 153"/>
          <p:cNvCxnSpPr>
            <a:cxnSpLocks noChangeShapeType="1"/>
          </p:cNvCxnSpPr>
          <p:nvPr/>
        </p:nvCxnSpPr>
        <p:spPr bwMode="auto">
          <a:xfrm flipV="1">
            <a:off x="4526643" y="2257033"/>
            <a:ext cx="647700" cy="21748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55" name="Connecteur droit avec flèche 154"/>
          <p:cNvCxnSpPr>
            <a:cxnSpLocks noChangeShapeType="1"/>
          </p:cNvCxnSpPr>
          <p:nvPr/>
        </p:nvCxnSpPr>
        <p:spPr bwMode="auto">
          <a:xfrm flipV="1">
            <a:off x="5031468" y="2041133"/>
            <a:ext cx="719138" cy="144462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56" name="Connecteur droit avec flèche 155"/>
          <p:cNvCxnSpPr>
            <a:cxnSpLocks noChangeShapeType="1"/>
          </p:cNvCxnSpPr>
          <p:nvPr/>
        </p:nvCxnSpPr>
        <p:spPr bwMode="auto">
          <a:xfrm flipV="1">
            <a:off x="5606143" y="1466458"/>
            <a:ext cx="649288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57" name="Connecteur droit avec flèche 156"/>
          <p:cNvCxnSpPr>
            <a:cxnSpLocks noChangeShapeType="1"/>
          </p:cNvCxnSpPr>
          <p:nvPr/>
        </p:nvCxnSpPr>
        <p:spPr bwMode="auto">
          <a:xfrm flipV="1">
            <a:off x="6542768" y="1177533"/>
            <a:ext cx="647700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58" name="Connecteur droit avec flèche 157"/>
          <p:cNvCxnSpPr>
            <a:cxnSpLocks noChangeShapeType="1"/>
          </p:cNvCxnSpPr>
          <p:nvPr/>
        </p:nvCxnSpPr>
        <p:spPr bwMode="auto">
          <a:xfrm flipV="1">
            <a:off x="6398306" y="1609333"/>
            <a:ext cx="649287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59" name="Connecteur droit avec flèche 158"/>
          <p:cNvCxnSpPr>
            <a:cxnSpLocks noChangeShapeType="1"/>
          </p:cNvCxnSpPr>
          <p:nvPr/>
        </p:nvCxnSpPr>
        <p:spPr bwMode="auto">
          <a:xfrm flipV="1">
            <a:off x="6326868" y="1825233"/>
            <a:ext cx="647700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60" name="Connecteur droit avec flèche 159"/>
          <p:cNvCxnSpPr>
            <a:cxnSpLocks noChangeShapeType="1"/>
          </p:cNvCxnSpPr>
          <p:nvPr/>
        </p:nvCxnSpPr>
        <p:spPr bwMode="auto">
          <a:xfrm flipV="1">
            <a:off x="6255431" y="2041133"/>
            <a:ext cx="647700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61" name="Connecteur droit avec flèche 160"/>
          <p:cNvCxnSpPr>
            <a:cxnSpLocks noChangeShapeType="1"/>
          </p:cNvCxnSpPr>
          <p:nvPr/>
        </p:nvCxnSpPr>
        <p:spPr bwMode="auto">
          <a:xfrm flipV="1">
            <a:off x="6398306" y="1466458"/>
            <a:ext cx="649287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62" name="Connecteur droit avec flèche 161"/>
          <p:cNvCxnSpPr>
            <a:cxnSpLocks noChangeShapeType="1"/>
          </p:cNvCxnSpPr>
          <p:nvPr/>
        </p:nvCxnSpPr>
        <p:spPr bwMode="auto">
          <a:xfrm flipV="1">
            <a:off x="5823631" y="1898258"/>
            <a:ext cx="647700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63" name="Connecteur droit avec flèche 162"/>
          <p:cNvCxnSpPr>
            <a:cxnSpLocks noChangeShapeType="1"/>
          </p:cNvCxnSpPr>
          <p:nvPr/>
        </p:nvCxnSpPr>
        <p:spPr bwMode="auto">
          <a:xfrm flipV="1">
            <a:off x="5750606" y="2114158"/>
            <a:ext cx="647700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64" name="Connecteur droit avec flèche 163"/>
          <p:cNvCxnSpPr>
            <a:cxnSpLocks noChangeShapeType="1"/>
          </p:cNvCxnSpPr>
          <p:nvPr/>
        </p:nvCxnSpPr>
        <p:spPr bwMode="auto">
          <a:xfrm flipV="1">
            <a:off x="6471331" y="1321995"/>
            <a:ext cx="647700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65" name="Connecteur droit avec flèche 164"/>
          <p:cNvCxnSpPr>
            <a:cxnSpLocks noChangeShapeType="1"/>
          </p:cNvCxnSpPr>
          <p:nvPr/>
        </p:nvCxnSpPr>
        <p:spPr bwMode="auto">
          <a:xfrm flipV="1">
            <a:off x="5966506" y="1248970"/>
            <a:ext cx="647700" cy="21748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66" name="Connecteur droit avec flèche 165"/>
          <p:cNvCxnSpPr>
            <a:cxnSpLocks noChangeShapeType="1"/>
          </p:cNvCxnSpPr>
          <p:nvPr/>
        </p:nvCxnSpPr>
        <p:spPr bwMode="auto">
          <a:xfrm flipV="1">
            <a:off x="6758668" y="2257033"/>
            <a:ext cx="647700" cy="21748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67" name="Connecteur droit avec flèche 166"/>
          <p:cNvCxnSpPr>
            <a:cxnSpLocks noChangeShapeType="1"/>
          </p:cNvCxnSpPr>
          <p:nvPr/>
        </p:nvCxnSpPr>
        <p:spPr bwMode="auto">
          <a:xfrm flipV="1">
            <a:off x="6614206" y="2690420"/>
            <a:ext cx="649287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68" name="Connecteur droit avec flèche 167"/>
          <p:cNvCxnSpPr>
            <a:cxnSpLocks noChangeShapeType="1"/>
          </p:cNvCxnSpPr>
          <p:nvPr/>
        </p:nvCxnSpPr>
        <p:spPr bwMode="auto">
          <a:xfrm flipV="1">
            <a:off x="6542768" y="2906320"/>
            <a:ext cx="647700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69" name="Connecteur droit avec flèche 168"/>
          <p:cNvCxnSpPr>
            <a:cxnSpLocks noChangeShapeType="1"/>
          </p:cNvCxnSpPr>
          <p:nvPr/>
        </p:nvCxnSpPr>
        <p:spPr bwMode="auto">
          <a:xfrm flipV="1">
            <a:off x="6471331" y="3122220"/>
            <a:ext cx="647700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70" name="Connecteur droit avec flèche 169"/>
          <p:cNvCxnSpPr>
            <a:cxnSpLocks noChangeShapeType="1"/>
          </p:cNvCxnSpPr>
          <p:nvPr/>
        </p:nvCxnSpPr>
        <p:spPr bwMode="auto">
          <a:xfrm flipV="1">
            <a:off x="6039531" y="2330058"/>
            <a:ext cx="647700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71" name="Connecteur droit avec flèche 170"/>
          <p:cNvCxnSpPr>
            <a:cxnSpLocks noChangeShapeType="1"/>
          </p:cNvCxnSpPr>
          <p:nvPr/>
        </p:nvCxnSpPr>
        <p:spPr bwMode="auto">
          <a:xfrm flipV="1">
            <a:off x="6687231" y="2401495"/>
            <a:ext cx="647700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72" name="Connecteur droit avec flèche 171"/>
          <p:cNvCxnSpPr>
            <a:cxnSpLocks noChangeShapeType="1"/>
          </p:cNvCxnSpPr>
          <p:nvPr/>
        </p:nvCxnSpPr>
        <p:spPr bwMode="auto">
          <a:xfrm flipV="1">
            <a:off x="6614206" y="3265095"/>
            <a:ext cx="649287" cy="21748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73" name="Connecteur droit avec flèche 172"/>
          <p:cNvCxnSpPr>
            <a:cxnSpLocks noChangeShapeType="1"/>
          </p:cNvCxnSpPr>
          <p:nvPr/>
        </p:nvCxnSpPr>
        <p:spPr bwMode="auto">
          <a:xfrm flipV="1">
            <a:off x="6614206" y="3841358"/>
            <a:ext cx="649287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74" name="Connecteur droit avec flèche 173"/>
          <p:cNvCxnSpPr>
            <a:cxnSpLocks noChangeShapeType="1"/>
          </p:cNvCxnSpPr>
          <p:nvPr/>
        </p:nvCxnSpPr>
        <p:spPr bwMode="auto">
          <a:xfrm flipV="1">
            <a:off x="6758668" y="4057258"/>
            <a:ext cx="647700" cy="21748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75" name="Connecteur droit avec flèche 174"/>
          <p:cNvCxnSpPr>
            <a:cxnSpLocks noChangeShapeType="1"/>
          </p:cNvCxnSpPr>
          <p:nvPr/>
        </p:nvCxnSpPr>
        <p:spPr bwMode="auto">
          <a:xfrm flipV="1">
            <a:off x="6687231" y="4274745"/>
            <a:ext cx="647700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76" name="Connecteur droit avec flèche 175"/>
          <p:cNvCxnSpPr>
            <a:cxnSpLocks noChangeShapeType="1"/>
          </p:cNvCxnSpPr>
          <p:nvPr/>
        </p:nvCxnSpPr>
        <p:spPr bwMode="auto">
          <a:xfrm flipV="1">
            <a:off x="6687231" y="3625458"/>
            <a:ext cx="647700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77" name="Connecteur droit avec flèche 176"/>
          <p:cNvCxnSpPr>
            <a:cxnSpLocks noChangeShapeType="1"/>
          </p:cNvCxnSpPr>
          <p:nvPr/>
        </p:nvCxnSpPr>
        <p:spPr bwMode="auto">
          <a:xfrm flipV="1">
            <a:off x="6758668" y="3409558"/>
            <a:ext cx="647700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78" name="Connecteur droit avec flèche 177"/>
          <p:cNvCxnSpPr>
            <a:cxnSpLocks noChangeShapeType="1"/>
          </p:cNvCxnSpPr>
          <p:nvPr/>
        </p:nvCxnSpPr>
        <p:spPr bwMode="auto">
          <a:xfrm flipV="1">
            <a:off x="6398306" y="2114158"/>
            <a:ext cx="649287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79" name="Connecteur droit avec flèche 178"/>
          <p:cNvCxnSpPr>
            <a:cxnSpLocks noChangeShapeType="1"/>
          </p:cNvCxnSpPr>
          <p:nvPr/>
        </p:nvCxnSpPr>
        <p:spPr bwMode="auto">
          <a:xfrm flipV="1">
            <a:off x="6255431" y="2545958"/>
            <a:ext cx="647700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80" name="Connecteur droit avec flèche 179"/>
          <p:cNvCxnSpPr>
            <a:cxnSpLocks noChangeShapeType="1"/>
          </p:cNvCxnSpPr>
          <p:nvPr/>
        </p:nvCxnSpPr>
        <p:spPr bwMode="auto">
          <a:xfrm flipV="1">
            <a:off x="6182406" y="2761858"/>
            <a:ext cx="649287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81" name="Connecteur droit avec flèche 180"/>
          <p:cNvCxnSpPr>
            <a:cxnSpLocks noChangeShapeType="1"/>
          </p:cNvCxnSpPr>
          <p:nvPr/>
        </p:nvCxnSpPr>
        <p:spPr bwMode="auto">
          <a:xfrm flipV="1">
            <a:off x="5895068" y="2761858"/>
            <a:ext cx="647700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82" name="Connecteur droit avec flèche 181"/>
          <p:cNvCxnSpPr>
            <a:cxnSpLocks noChangeShapeType="1"/>
          </p:cNvCxnSpPr>
          <p:nvPr/>
        </p:nvCxnSpPr>
        <p:spPr bwMode="auto">
          <a:xfrm flipV="1">
            <a:off x="6255431" y="2401495"/>
            <a:ext cx="647700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83" name="Connecteur droit avec flèche 182"/>
          <p:cNvCxnSpPr>
            <a:cxnSpLocks noChangeShapeType="1"/>
          </p:cNvCxnSpPr>
          <p:nvPr/>
        </p:nvCxnSpPr>
        <p:spPr bwMode="auto">
          <a:xfrm flipV="1">
            <a:off x="6326868" y="2257033"/>
            <a:ext cx="647700" cy="21748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84" name="Connecteur droit avec flèche 183"/>
          <p:cNvCxnSpPr>
            <a:cxnSpLocks noChangeShapeType="1"/>
          </p:cNvCxnSpPr>
          <p:nvPr/>
        </p:nvCxnSpPr>
        <p:spPr bwMode="auto">
          <a:xfrm flipV="1">
            <a:off x="6407831" y="2553895"/>
            <a:ext cx="647700" cy="2159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185" name="Connecteur droit avec flèche 184"/>
          <p:cNvCxnSpPr>
            <a:cxnSpLocks noChangeShapeType="1"/>
          </p:cNvCxnSpPr>
          <p:nvPr/>
        </p:nvCxnSpPr>
        <p:spPr bwMode="auto">
          <a:xfrm flipH="1" flipV="1">
            <a:off x="5388656" y="3512745"/>
            <a:ext cx="144462" cy="71438"/>
          </a:xfrm>
          <a:prstGeom prst="straightConnector1">
            <a:avLst/>
          </a:prstGeom>
          <a:noFill/>
          <a:ln w="28575" algn="ctr">
            <a:solidFill>
              <a:schemeClr val="accent2"/>
            </a:solidFill>
            <a:round/>
            <a:headEnd/>
            <a:tailEnd type="arrow" w="sm" len="sm"/>
          </a:ln>
        </p:spPr>
      </p:cxnSp>
      <p:cxnSp>
        <p:nvCxnSpPr>
          <p:cNvPr id="186" name="Connecteur droit 185"/>
          <p:cNvCxnSpPr/>
          <p:nvPr/>
        </p:nvCxnSpPr>
        <p:spPr bwMode="auto">
          <a:xfrm flipV="1">
            <a:off x="5537881" y="3554020"/>
            <a:ext cx="0" cy="71438"/>
          </a:xfrm>
          <a:prstGeom prst="line">
            <a:avLst/>
          </a:prstGeom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7" name="Connecteur droit 186"/>
          <p:cNvCxnSpPr/>
          <p:nvPr/>
        </p:nvCxnSpPr>
        <p:spPr bwMode="auto">
          <a:xfrm>
            <a:off x="5498193" y="3592120"/>
            <a:ext cx="73025" cy="0"/>
          </a:xfrm>
          <a:prstGeom prst="line">
            <a:avLst/>
          </a:prstGeom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8" name="Connecteur droit avec flèche 187"/>
          <p:cNvCxnSpPr>
            <a:cxnSpLocks noChangeShapeType="1"/>
          </p:cNvCxnSpPr>
          <p:nvPr/>
        </p:nvCxnSpPr>
        <p:spPr bwMode="auto">
          <a:xfrm rot="5400000" flipH="1" flipV="1">
            <a:off x="5822851" y="2765570"/>
            <a:ext cx="219318" cy="205059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89" name="Connecteur droit 188"/>
          <p:cNvCxnSpPr/>
          <p:nvPr/>
        </p:nvCxnSpPr>
        <p:spPr bwMode="auto">
          <a:xfrm flipV="1">
            <a:off x="5828393" y="2947595"/>
            <a:ext cx="0" cy="71438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0" name="Connecteur droit 189"/>
          <p:cNvCxnSpPr/>
          <p:nvPr/>
        </p:nvCxnSpPr>
        <p:spPr bwMode="auto">
          <a:xfrm>
            <a:off x="5788706" y="2985695"/>
            <a:ext cx="73025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1" name="ZoneTexte 190"/>
          <p:cNvSpPr txBox="1">
            <a:spLocks noChangeArrowheads="1"/>
          </p:cNvSpPr>
          <p:nvPr/>
        </p:nvSpPr>
        <p:spPr bwMode="auto">
          <a:xfrm>
            <a:off x="1892300" y="4706545"/>
            <a:ext cx="5511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Does</a:t>
            </a:r>
            <a:r>
              <a:rPr lang="fr-FR" b="1" dirty="0">
                <a:solidFill>
                  <a:srgbClr val="FF0000"/>
                </a:solidFill>
              </a:rPr>
              <a:t> not respect motion </a:t>
            </a:r>
            <a:r>
              <a:rPr lang="fr-FR" b="1" dirty="0" err="1">
                <a:solidFill>
                  <a:srgbClr val="FF0000"/>
                </a:solidFill>
              </a:rPr>
              <a:t>boundaries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96" name="Forme libre 195"/>
          <p:cNvSpPr/>
          <p:nvPr/>
        </p:nvSpPr>
        <p:spPr bwMode="auto">
          <a:xfrm>
            <a:off x="4579620" y="2236470"/>
            <a:ext cx="2131060" cy="2381250"/>
          </a:xfrm>
          <a:custGeom>
            <a:avLst/>
            <a:gdLst>
              <a:gd name="connsiteX0" fmla="*/ 1988820 w 2131060"/>
              <a:gd name="connsiteY0" fmla="*/ 2373630 h 2381250"/>
              <a:gd name="connsiteX1" fmla="*/ 2125980 w 2131060"/>
              <a:gd name="connsiteY1" fmla="*/ 2023110 h 2381250"/>
              <a:gd name="connsiteX2" fmla="*/ 1958340 w 2131060"/>
              <a:gd name="connsiteY2" fmla="*/ 1238250 h 2381250"/>
              <a:gd name="connsiteX3" fmla="*/ 1447800 w 2131060"/>
              <a:gd name="connsiteY3" fmla="*/ 811530 h 2381250"/>
              <a:gd name="connsiteX4" fmla="*/ 1188720 w 2131060"/>
              <a:gd name="connsiteY4" fmla="*/ 758190 h 2381250"/>
              <a:gd name="connsiteX5" fmla="*/ 1333500 w 2131060"/>
              <a:gd name="connsiteY5" fmla="*/ 552450 h 2381250"/>
              <a:gd name="connsiteX6" fmla="*/ 1348740 w 2131060"/>
              <a:gd name="connsiteY6" fmla="*/ 278130 h 2381250"/>
              <a:gd name="connsiteX7" fmla="*/ 1089660 w 2131060"/>
              <a:gd name="connsiteY7" fmla="*/ 41910 h 2381250"/>
              <a:gd name="connsiteX8" fmla="*/ 617220 w 2131060"/>
              <a:gd name="connsiteY8" fmla="*/ 41910 h 2381250"/>
              <a:gd name="connsiteX9" fmla="*/ 411480 w 2131060"/>
              <a:gd name="connsiteY9" fmla="*/ 293370 h 2381250"/>
              <a:gd name="connsiteX10" fmla="*/ 579120 w 2131060"/>
              <a:gd name="connsiteY10" fmla="*/ 506730 h 2381250"/>
              <a:gd name="connsiteX11" fmla="*/ 716280 w 2131060"/>
              <a:gd name="connsiteY11" fmla="*/ 727710 h 2381250"/>
              <a:gd name="connsiteX12" fmla="*/ 342900 w 2131060"/>
              <a:gd name="connsiteY12" fmla="*/ 948690 h 2381250"/>
              <a:gd name="connsiteX13" fmla="*/ 45720 w 2131060"/>
              <a:gd name="connsiteY13" fmla="*/ 1108710 h 2381250"/>
              <a:gd name="connsiteX14" fmla="*/ 198120 w 2131060"/>
              <a:gd name="connsiteY14" fmla="*/ 1786890 h 2381250"/>
              <a:gd name="connsiteX15" fmla="*/ 0 w 2131060"/>
              <a:gd name="connsiteY15" fmla="*/ 2381250 h 2381250"/>
              <a:gd name="connsiteX0" fmla="*/ 1988820 w 2131060"/>
              <a:gd name="connsiteY0" fmla="*/ 2373630 h 2381250"/>
              <a:gd name="connsiteX1" fmla="*/ 2125980 w 2131060"/>
              <a:gd name="connsiteY1" fmla="*/ 2023110 h 2381250"/>
              <a:gd name="connsiteX2" fmla="*/ 1958340 w 2131060"/>
              <a:gd name="connsiteY2" fmla="*/ 1238250 h 2381250"/>
              <a:gd name="connsiteX3" fmla="*/ 1447800 w 2131060"/>
              <a:gd name="connsiteY3" fmla="*/ 811530 h 2381250"/>
              <a:gd name="connsiteX4" fmla="*/ 1188720 w 2131060"/>
              <a:gd name="connsiteY4" fmla="*/ 758190 h 2381250"/>
              <a:gd name="connsiteX5" fmla="*/ 1333500 w 2131060"/>
              <a:gd name="connsiteY5" fmla="*/ 552450 h 2381250"/>
              <a:gd name="connsiteX6" fmla="*/ 1348740 w 2131060"/>
              <a:gd name="connsiteY6" fmla="*/ 278130 h 2381250"/>
              <a:gd name="connsiteX7" fmla="*/ 1089660 w 2131060"/>
              <a:gd name="connsiteY7" fmla="*/ 41910 h 2381250"/>
              <a:gd name="connsiteX8" fmla="*/ 617220 w 2131060"/>
              <a:gd name="connsiteY8" fmla="*/ 41910 h 2381250"/>
              <a:gd name="connsiteX9" fmla="*/ 411480 w 2131060"/>
              <a:gd name="connsiteY9" fmla="*/ 293370 h 2381250"/>
              <a:gd name="connsiteX10" fmla="*/ 579120 w 2131060"/>
              <a:gd name="connsiteY10" fmla="*/ 506730 h 2381250"/>
              <a:gd name="connsiteX11" fmla="*/ 716280 w 2131060"/>
              <a:gd name="connsiteY11" fmla="*/ 727710 h 2381250"/>
              <a:gd name="connsiteX12" fmla="*/ 342900 w 2131060"/>
              <a:gd name="connsiteY12" fmla="*/ 948690 h 2381250"/>
              <a:gd name="connsiteX13" fmla="*/ 45720 w 2131060"/>
              <a:gd name="connsiteY13" fmla="*/ 1108710 h 2381250"/>
              <a:gd name="connsiteX14" fmla="*/ 99060 w 2131060"/>
              <a:gd name="connsiteY14" fmla="*/ 1786890 h 2381250"/>
              <a:gd name="connsiteX15" fmla="*/ 0 w 2131060"/>
              <a:gd name="connsiteY15" fmla="*/ 2381250 h 238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31060" h="2381250">
                <a:moveTo>
                  <a:pt x="1988820" y="2373630"/>
                </a:moveTo>
                <a:cubicBezTo>
                  <a:pt x="2059940" y="2292985"/>
                  <a:pt x="2131060" y="2212340"/>
                  <a:pt x="2125980" y="2023110"/>
                </a:cubicBezTo>
                <a:cubicBezTo>
                  <a:pt x="2120900" y="1833880"/>
                  <a:pt x="2071370" y="1440180"/>
                  <a:pt x="1958340" y="1238250"/>
                </a:cubicBezTo>
                <a:cubicBezTo>
                  <a:pt x="1845310" y="1036320"/>
                  <a:pt x="1576070" y="891540"/>
                  <a:pt x="1447800" y="811530"/>
                </a:cubicBezTo>
                <a:cubicBezTo>
                  <a:pt x="1319530" y="731520"/>
                  <a:pt x="1207770" y="801370"/>
                  <a:pt x="1188720" y="758190"/>
                </a:cubicBezTo>
                <a:cubicBezTo>
                  <a:pt x="1169670" y="715010"/>
                  <a:pt x="1306830" y="632460"/>
                  <a:pt x="1333500" y="552450"/>
                </a:cubicBezTo>
                <a:cubicBezTo>
                  <a:pt x="1360170" y="472440"/>
                  <a:pt x="1389380" y="363220"/>
                  <a:pt x="1348740" y="278130"/>
                </a:cubicBezTo>
                <a:cubicBezTo>
                  <a:pt x="1308100" y="193040"/>
                  <a:pt x="1211580" y="81280"/>
                  <a:pt x="1089660" y="41910"/>
                </a:cubicBezTo>
                <a:cubicBezTo>
                  <a:pt x="967740" y="2540"/>
                  <a:pt x="730250" y="0"/>
                  <a:pt x="617220" y="41910"/>
                </a:cubicBezTo>
                <a:cubicBezTo>
                  <a:pt x="504190" y="83820"/>
                  <a:pt x="417830" y="215900"/>
                  <a:pt x="411480" y="293370"/>
                </a:cubicBezTo>
                <a:cubicBezTo>
                  <a:pt x="405130" y="370840"/>
                  <a:pt x="528320" y="434340"/>
                  <a:pt x="579120" y="506730"/>
                </a:cubicBezTo>
                <a:cubicBezTo>
                  <a:pt x="629920" y="579120"/>
                  <a:pt x="755650" y="654050"/>
                  <a:pt x="716280" y="727710"/>
                </a:cubicBezTo>
                <a:cubicBezTo>
                  <a:pt x="676910" y="801370"/>
                  <a:pt x="454660" y="885190"/>
                  <a:pt x="342900" y="948690"/>
                </a:cubicBezTo>
                <a:cubicBezTo>
                  <a:pt x="231140" y="1012190"/>
                  <a:pt x="86360" y="969010"/>
                  <a:pt x="45720" y="1108710"/>
                </a:cubicBezTo>
                <a:cubicBezTo>
                  <a:pt x="5080" y="1248410"/>
                  <a:pt x="106680" y="1574800"/>
                  <a:pt x="99060" y="1786890"/>
                </a:cubicBezTo>
                <a:cubicBezTo>
                  <a:pt x="91440" y="1998980"/>
                  <a:pt x="95250" y="2190115"/>
                  <a:pt x="0" y="238125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7" fill="hold">
                      <p:stCondLst>
                        <p:cond delay="indefinite"/>
                      </p:stCondLst>
                      <p:childTnLst>
                        <p:par>
                          <p:cTn id="688" fill="hold">
                            <p:stCondLst>
                              <p:cond delay="0"/>
                            </p:stCondLst>
                            <p:childTnLst>
                              <p:par>
                                <p:cTn id="6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5" fill="hold">
                      <p:stCondLst>
                        <p:cond delay="indefinite"/>
                      </p:stCondLst>
                      <p:childTnLst>
                        <p:par>
                          <p:cTn id="696" fill="hold">
                            <p:stCondLst>
                              <p:cond delay="0"/>
                            </p:stCondLst>
                            <p:childTnLst>
                              <p:par>
                                <p:cTn id="6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1" fill="hold">
                      <p:stCondLst>
                        <p:cond delay="indefinite"/>
                      </p:stCondLst>
                      <p:childTnLst>
                        <p:par>
                          <p:cTn id="1042" fill="hold">
                            <p:stCondLst>
                              <p:cond delay="0"/>
                            </p:stCondLst>
                            <p:childTnLst>
                              <p:par>
                                <p:cTn id="10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9" fill="hold">
                      <p:stCondLst>
                        <p:cond delay="indefinite"/>
                      </p:stCondLst>
                      <p:childTnLst>
                        <p:par>
                          <p:cTn id="1390" fill="hold">
                            <p:stCondLst>
                              <p:cond delay="0"/>
                            </p:stCondLst>
                            <p:childTnLst>
                              <p:par>
                                <p:cTn id="13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/>
      <p:bldP spid="1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Espace réservé du contenu 3"/>
          <p:cNvSpPr>
            <a:spLocks noGrp="1"/>
          </p:cNvSpPr>
          <p:nvPr>
            <p:ph idx="1"/>
          </p:nvPr>
        </p:nvSpPr>
        <p:spPr>
          <a:xfrm>
            <a:off x="457200" y="908050"/>
            <a:ext cx="8218488" cy="5834063"/>
          </a:xfrm>
        </p:spPr>
        <p:txBody>
          <a:bodyPr/>
          <a:lstStyle/>
          <a:p>
            <a:r>
              <a:rPr lang="en-US" dirty="0" smtClean="0"/>
              <a:t>Assumption:</a:t>
            </a:r>
          </a:p>
          <a:p>
            <a:pPr lvl="1">
              <a:buFont typeface="Arial" charset="0"/>
              <a:buChar char="►"/>
            </a:pPr>
            <a:r>
              <a:rPr lang="en-US" dirty="0" smtClean="0"/>
              <a:t>motion boundaries are mostly included in image edges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4859338" y="2127250"/>
            <a:ext cx="3905250" cy="3971925"/>
            <a:chOff x="4859338" y="2127250"/>
            <a:chExt cx="3905250" cy="3971925"/>
          </a:xfrm>
        </p:grpSpPr>
        <p:pic>
          <p:nvPicPr>
            <p:cNvPr id="18439" name="Picture 11" descr="C:\Users\Philin\Dropbox\figslides\cave_2_8_gtmb.png"/>
            <p:cNvPicPr>
              <a:picLocks noChangeAspect="1" noChangeArrowheads="1"/>
            </p:cNvPicPr>
            <p:nvPr/>
          </p:nvPicPr>
          <p:blipFill>
            <a:blip r:embed="rId2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4859338" y="4437063"/>
              <a:ext cx="3905250" cy="166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8440" name="Picture 12" descr="C:\Users\Philin\Dropbox\figslides\cave_2_8_sed.png"/>
            <p:cNvPicPr>
              <a:picLocks noChangeAspect="1" noChangeArrowheads="1"/>
            </p:cNvPicPr>
            <p:nvPr/>
          </p:nvPicPr>
          <p:blipFill>
            <a:blip r:embed="rId3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4859338" y="2127250"/>
              <a:ext cx="3905250" cy="16621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33803" name="ZoneTexte 17"/>
          <p:cNvSpPr txBox="1">
            <a:spLocks noChangeArrowheads="1"/>
          </p:cNvSpPr>
          <p:nvPr/>
        </p:nvSpPr>
        <p:spPr bwMode="auto">
          <a:xfrm>
            <a:off x="4764505" y="3716338"/>
            <a:ext cx="41773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dirty="0" smtClean="0"/>
              <a:t>contours (SED, </a:t>
            </a:r>
            <a:r>
              <a:rPr lang="fr-FR" dirty="0" smtClean="0">
                <a:solidFill>
                  <a:schemeClr val="bg2"/>
                </a:solidFill>
              </a:rPr>
              <a:t>[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Dollar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Zitnick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, 2013]</a:t>
            </a:r>
            <a:r>
              <a:rPr lang="en-US" sz="1600" dirty="0" smtClean="0"/>
              <a:t>)</a:t>
            </a:r>
            <a:endParaRPr lang="fr-FR" sz="1600" dirty="0"/>
          </a:p>
          <a:p>
            <a:pPr algn="ctr">
              <a:defRPr/>
            </a:pPr>
            <a:endParaRPr lang="fr-FR" dirty="0"/>
          </a:p>
        </p:txBody>
      </p:sp>
      <p:sp>
        <p:nvSpPr>
          <p:cNvPr id="18444" name="ZoneTexte 18"/>
          <p:cNvSpPr txBox="1">
            <a:spLocks noChangeArrowheads="1"/>
          </p:cNvSpPr>
          <p:nvPr/>
        </p:nvSpPr>
        <p:spPr bwMode="auto">
          <a:xfrm>
            <a:off x="4859338" y="6092825"/>
            <a:ext cx="3816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/>
              <a:t>motion boundaries</a:t>
            </a:r>
          </a:p>
        </p:txBody>
      </p:sp>
      <p:sp>
        <p:nvSpPr>
          <p:cNvPr id="13" name="Flèche droite 12"/>
          <p:cNvSpPr/>
          <p:nvPr/>
        </p:nvSpPr>
        <p:spPr bwMode="auto">
          <a:xfrm>
            <a:off x="4333875" y="2819400"/>
            <a:ext cx="371475" cy="314325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lèche droite 13"/>
          <p:cNvSpPr/>
          <p:nvPr/>
        </p:nvSpPr>
        <p:spPr bwMode="auto">
          <a:xfrm>
            <a:off x="4333875" y="5105400"/>
            <a:ext cx="371475" cy="314325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434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Dense Interpolation</a:t>
            </a:r>
          </a:p>
        </p:txBody>
      </p:sp>
      <p:sp>
        <p:nvSpPr>
          <p:cNvPr id="18436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ED35059-414F-46EB-A608-7482EEFD5A2F}" type="slidenum">
              <a:rPr lang="fr-FR" smtClean="0"/>
              <a:pPr/>
              <a:t>9</a:t>
            </a:fld>
            <a:endParaRPr lang="fr-FR" smtClean="0"/>
          </a:p>
        </p:txBody>
      </p:sp>
      <p:pic>
        <p:nvPicPr>
          <p:cNvPr id="18437" name="Picture 9" descr="C:\Users\Philin\Dropbox\figslides\cave_2_8.jpg"/>
          <p:cNvPicPr>
            <a:picLocks noChangeAspect="1" noChangeArrowheads="1"/>
          </p:cNvPicPr>
          <p:nvPr/>
        </p:nvPicPr>
        <p:blipFill>
          <a:blip r:embed="rId4">
            <a:lum bright="40000" contrast="40000"/>
          </a:blip>
          <a:srcRect/>
          <a:stretch>
            <a:fillRect/>
          </a:stretch>
        </p:blipFill>
        <p:spPr bwMode="auto">
          <a:xfrm>
            <a:off x="323850" y="2133600"/>
            <a:ext cx="3851275" cy="163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0" descr="C:\Users\Philin\Dropbox\figslides\cave_2_8_gtflo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5" y="4427538"/>
            <a:ext cx="3838575" cy="1634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41" name="ZoneTexte 15"/>
          <p:cNvSpPr txBox="1">
            <a:spLocks noChangeArrowheads="1"/>
          </p:cNvSpPr>
          <p:nvPr/>
        </p:nvSpPr>
        <p:spPr bwMode="auto">
          <a:xfrm>
            <a:off x="323850" y="3771900"/>
            <a:ext cx="3816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/>
              <a:t>image</a:t>
            </a:r>
          </a:p>
        </p:txBody>
      </p:sp>
      <p:sp>
        <p:nvSpPr>
          <p:cNvPr id="18442" name="ZoneTexte 16"/>
          <p:cNvSpPr txBox="1">
            <a:spLocks noChangeArrowheads="1"/>
          </p:cNvSpPr>
          <p:nvPr/>
        </p:nvSpPr>
        <p:spPr bwMode="auto">
          <a:xfrm>
            <a:off x="323850" y="6092825"/>
            <a:ext cx="3816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/>
              <a:t>ground-truth 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688 1.48148E-6 L 4.72222E-6 1.48148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3" grpId="0"/>
      <p:bldP spid="18444" grpId="0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LEAR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32473</TotalTime>
  <Words>655</Words>
  <Application>Microsoft Macintosh PowerPoint</Application>
  <PresentationFormat>Affichage à l'écran (4:3)</PresentationFormat>
  <Paragraphs>370</Paragraphs>
  <Slides>23</Slides>
  <Notes>7</Notes>
  <HiddenSlides>0</HiddenSlides>
  <MMClips>12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5" baseType="lpstr">
      <vt:lpstr>LEAR</vt:lpstr>
      <vt:lpstr>Acrobat Document</vt:lpstr>
      <vt:lpstr>EpicFlow: Edge-Preserving Interpolation of Correspondences  for Optical Flow</vt:lpstr>
      <vt:lpstr>Optical flow estimation is challenging!</vt:lpstr>
      <vt:lpstr>Optical flow estimation is challenging!</vt:lpstr>
      <vt:lpstr>Related work:</vt:lpstr>
      <vt:lpstr>Related work: coarse-to-fine minimization</vt:lpstr>
      <vt:lpstr>Overview of our approach</vt:lpstr>
      <vt:lpstr>Overview of our approach</vt:lpstr>
      <vt:lpstr>Dense Interpolation</vt:lpstr>
      <vt:lpstr>Dense Interpolation</vt:lpstr>
      <vt:lpstr>Dense Interpolation: edge-aware geodesic distance</vt:lpstr>
      <vt:lpstr>Dense Interpolation: edge-aware geodesic distance</vt:lpstr>
      <vt:lpstr>Dense Interpolation: edge-aware geodesic distance</vt:lpstr>
      <vt:lpstr>Dense Interpolation: approximated geodesic distance</vt:lpstr>
      <vt:lpstr>Variational refinement</vt:lpstr>
      <vt:lpstr>Experimental results: datasets</vt:lpstr>
      <vt:lpstr>Experimental results: datasets</vt:lpstr>
      <vt:lpstr>Results: with/without refinement</vt:lpstr>
      <vt:lpstr>Diapositive 18</vt:lpstr>
      <vt:lpstr>Comparison to the state of the art</vt:lpstr>
      <vt:lpstr>Sensitivity to edge detectors and matching algorithms</vt:lpstr>
      <vt:lpstr>Comparison with coarse-to-fine</vt:lpstr>
      <vt:lpstr>Diapositive 22</vt:lpstr>
      <vt:lpstr>Conclusion</vt:lpstr>
    </vt:vector>
  </TitlesOfParts>
  <Company>INRIA Rhone Alpes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DeepFlow: Large displacement optical flow with deep matching</dc:title>
  <dc:creator>pweinzae</dc:creator>
  <cp:lastModifiedBy>als</cp:lastModifiedBy>
  <cp:revision>1003</cp:revision>
  <dcterms:created xsi:type="dcterms:W3CDTF">2013-11-06T13:41:44Z</dcterms:created>
  <dcterms:modified xsi:type="dcterms:W3CDTF">2015-06-05T13:45:51Z</dcterms:modified>
</cp:coreProperties>
</file>